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33.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notesSlides/notesSlide10.xml" ContentType="application/vnd.openxmlformats-officedocument.presentationml.notesSlide+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1.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heme/theme5.xml" ContentType="application/vnd.openxmlformats-officedocument.theme+xml"/>
  <Override PartName="/ppt/comments/comment1.xml" ContentType="application/vnd.openxmlformats-officedocument.presentationml.comment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5" r:id="rId2"/>
    <p:sldMasterId id="2147483677" r:id="rId3"/>
  </p:sldMasterIdLst>
  <p:notesMasterIdLst>
    <p:notesMasterId r:id="rId20"/>
  </p:notesMasterIdLst>
  <p:handoutMasterIdLst>
    <p:handoutMasterId r:id="rId21"/>
  </p:handoutMasterIdLst>
  <p:sldIdLst>
    <p:sldId id="268" r:id="rId4"/>
    <p:sldId id="269" r:id="rId5"/>
    <p:sldId id="270" r:id="rId6"/>
    <p:sldId id="271" r:id="rId7"/>
    <p:sldId id="278" r:id="rId8"/>
    <p:sldId id="289" r:id="rId9"/>
    <p:sldId id="290" r:id="rId10"/>
    <p:sldId id="280" r:id="rId11"/>
    <p:sldId id="282" r:id="rId12"/>
    <p:sldId id="284" r:id="rId13"/>
    <p:sldId id="285" r:id="rId14"/>
    <p:sldId id="287" r:id="rId15"/>
    <p:sldId id="286" r:id="rId16"/>
    <p:sldId id="277" r:id="rId17"/>
    <p:sldId id="288" r:id="rId18"/>
    <p:sldId id="274"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SD" initials="L" lastIdx="1" clrIdx="0"/>
  <p:cmAuthor id="1" name="Windows 7 pro X64" initials="W7pX"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80" autoAdjust="0"/>
  </p:normalViewPr>
  <p:slideViewPr>
    <p:cSldViewPr snapToGrid="0" snapToObjects="1">
      <p:cViewPr>
        <p:scale>
          <a:sx n="100" d="100"/>
          <a:sy n="100" d="100"/>
        </p:scale>
        <p:origin x="-1104" y="-18"/>
      </p:cViewPr>
      <p:guideLst>
        <p:guide orient="horz" pos="2160"/>
        <p:guide pos="2880"/>
      </p:guideLst>
    </p:cSldViewPr>
  </p:slideViewPr>
  <p:notesTextViewPr>
    <p:cViewPr>
      <p:scale>
        <a:sx n="100" d="100"/>
        <a:sy n="100" d="100"/>
      </p:scale>
      <p:origin x="0" y="0"/>
    </p:cViewPr>
  </p:notesTextViewPr>
  <p:sorterViewPr>
    <p:cViewPr>
      <p:scale>
        <a:sx n="190" d="100"/>
        <a:sy n="1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 Id="rId27" Type="http://schemas.openxmlformats.org/officeDocument/2006/relationships/customXml" Target="../customXml/item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25T08:54:04.797" idx="6">
    <p:pos x="10" y="10"/>
    <p:text>Have we ever sent anyone home unpaid?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8A17FAA-1E96-4660-AE1D-AFF2A1A95EE7}" type="datetimeFigureOut">
              <a:rPr lang="en-US" smtClean="0"/>
              <a:t>12/2/2015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BCA075-FF7F-42F3-BB19-526830F87290}" type="slidenum">
              <a:rPr lang="en-US" smtClean="0"/>
              <a:t>‹#›</a:t>
            </a:fld>
            <a:endParaRPr lang="en-US"/>
          </a:p>
        </p:txBody>
      </p:sp>
    </p:spTree>
    <p:extLst>
      <p:ext uri="{BB962C8B-B14F-4D97-AF65-F5344CB8AC3E}">
        <p14:creationId xmlns:p14="http://schemas.microsoft.com/office/powerpoint/2010/main" val="2597433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1CBE6AC-9492-4292-8BDB-BD48EBBDE8D1}" type="datetimeFigureOut">
              <a:rPr lang="en-US" smtClean="0"/>
              <a:t>12/2/2015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516E0BC-51EE-4218-A209-CC610A508EDD}" type="slidenum">
              <a:rPr lang="en-US" smtClean="0"/>
              <a:t>‹#›</a:t>
            </a:fld>
            <a:endParaRPr lang="en-US"/>
          </a:p>
        </p:txBody>
      </p:sp>
    </p:spTree>
    <p:extLst>
      <p:ext uri="{BB962C8B-B14F-4D97-AF65-F5344CB8AC3E}">
        <p14:creationId xmlns:p14="http://schemas.microsoft.com/office/powerpoint/2010/main" val="366637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Must use the FSD</a:t>
            </a:r>
            <a:r>
              <a:rPr lang="en-US" altLang="en-US" baseline="0" dirty="0" smtClean="0"/>
              <a:t> approved Power point template-will be provided to each trainer</a:t>
            </a:r>
            <a:endParaRPr lang="en-US" altLang="en-US" dirty="0" smtClean="0"/>
          </a:p>
          <a:p>
            <a:r>
              <a:rPr lang="en-US" altLang="en-US" dirty="0" smtClean="0"/>
              <a:t>Title Page: </a:t>
            </a:r>
            <a:r>
              <a:rPr lang="en-US" altLang="en-US" baseline="0" dirty="0" smtClean="0"/>
              <a:t>Calibri Black, 40  to 44 size font, centered </a:t>
            </a:r>
          </a:p>
          <a:p>
            <a:r>
              <a:rPr lang="en-US" altLang="en-US" baseline="0" dirty="0" smtClean="0"/>
              <a:t>Provided by the LAUSD Food Services Division: Calibri, 24 font, centered</a:t>
            </a:r>
          </a:p>
          <a:p>
            <a:r>
              <a:rPr lang="en-US" altLang="en-US" baseline="0" dirty="0" smtClean="0"/>
              <a:t>Date: Calibri, 12 size font</a:t>
            </a:r>
          </a:p>
          <a:p>
            <a:r>
              <a:rPr lang="en-US" altLang="en-US" b="1" baseline="0" dirty="0" smtClean="0"/>
              <a:t>All power points should have an overview, purpose and benefits, objectives, course content, resources and questions pages.</a:t>
            </a:r>
          </a:p>
          <a:p>
            <a:endParaRPr lang="en-US" altLang="en-US" baseline="0"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D020A96A-6230-49F7-8947-41F9958A0505}" type="slidenum">
              <a:rPr lang="en-US" altLang="en-US">
                <a:solidFill>
                  <a:prstClr val="black"/>
                </a:solidFill>
              </a:rPr>
              <a:pPr/>
              <a:t>1</a:t>
            </a:fld>
            <a:endParaRPr lang="en-US"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Absence/Tardy/FMLA</a:t>
            </a:r>
            <a:r>
              <a:rPr lang="en-US" altLang="en-US" b="1" baseline="0" dirty="0" smtClean="0"/>
              <a:t> Log – </a:t>
            </a:r>
            <a:r>
              <a:rPr lang="en-US" altLang="en-US" b="1" baseline="0" dirty="0" err="1" smtClean="0"/>
              <a:t>cont</a:t>
            </a:r>
            <a:endParaRPr lang="en-US" altLang="en-US" b="1" baseline="0" dirty="0" smtClean="0"/>
          </a:p>
          <a:p>
            <a:pPr eaLnBrk="1" hangingPunct="1">
              <a:spcBef>
                <a:spcPct val="0"/>
              </a:spcBef>
            </a:pPr>
            <a:r>
              <a:rPr lang="en-US" altLang="en-US" b="0" dirty="0" smtClean="0"/>
              <a:t>The Cafeteria Manager should review the Absence/Tardy/FMLA</a:t>
            </a:r>
            <a:r>
              <a:rPr lang="en-US" altLang="en-US" b="0" baseline="0" dirty="0" smtClean="0"/>
              <a:t> Log </a:t>
            </a:r>
            <a:r>
              <a:rPr lang="en-US" altLang="en-US" b="0" dirty="0" smtClean="0"/>
              <a:t>with staff periodically</a:t>
            </a:r>
            <a:r>
              <a:rPr lang="en-US" altLang="en-US" b="0" baseline="0" dirty="0" smtClean="0"/>
              <a:t>.  This procedure will ensure staff are mindful of how absences may impact their performance evaluation.</a:t>
            </a:r>
          </a:p>
          <a:p>
            <a:pPr eaLnBrk="1" hangingPunct="1">
              <a:spcBef>
                <a:spcPct val="0"/>
              </a:spcBef>
            </a:pPr>
            <a:r>
              <a:rPr lang="en-US" altLang="en-US" b="0" baseline="0" dirty="0" smtClean="0"/>
              <a:t>Employee and Cafeteria Manager must sign and date at the bottom of the form.</a:t>
            </a:r>
          </a:p>
          <a:p>
            <a:pPr eaLnBrk="1" hangingPunct="1">
              <a:spcBef>
                <a:spcPct val="0"/>
              </a:spcBef>
            </a:pPr>
            <a:r>
              <a:rPr lang="en-US" altLang="en-US" b="0" dirty="0" smtClean="0"/>
              <a:t>Retain</a:t>
            </a:r>
            <a:r>
              <a:rPr lang="en-US" altLang="en-US" b="0" baseline="0" dirty="0" smtClean="0"/>
              <a:t> a copy in the cafeteria employee file, give a copy to employee, and send original to the Food Services Division – Human Resources.</a:t>
            </a:r>
            <a:endParaRPr lang="en-US" altLang="en-US" b="0"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10</a:t>
            </a:fld>
            <a:endParaRPr lang="en-US" altLang="en-US">
              <a:solidFill>
                <a:prstClr val="black"/>
              </a:solidFill>
              <a:latin typeface="Comic Sans MS" pitchFamily="66"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Medical</a:t>
            </a:r>
            <a:r>
              <a:rPr lang="en-US" altLang="en-US" b="1" baseline="0" dirty="0" smtClean="0"/>
              <a:t> Clearanc</a:t>
            </a:r>
            <a:r>
              <a:rPr lang="en-US" altLang="en-US" b="1" dirty="0" smtClean="0"/>
              <a:t>e</a:t>
            </a:r>
          </a:p>
          <a:p>
            <a:pPr eaLnBrk="1" hangingPunct="1">
              <a:spcBef>
                <a:spcPct val="0"/>
              </a:spcBef>
            </a:pPr>
            <a:r>
              <a:rPr lang="en-US" altLang="en-US" b="0" dirty="0" smtClean="0"/>
              <a:t>The Health Appraisal Form</a:t>
            </a:r>
            <a:r>
              <a:rPr lang="en-US" altLang="en-US" b="0" baseline="0" dirty="0" smtClean="0"/>
              <a:t> is required so FSD staff are cleared to work around food.  The clearance can be conducted by a school nurse or a District doctor.</a:t>
            </a:r>
          </a:p>
          <a:p>
            <a:pPr eaLnBrk="1" hangingPunct="1">
              <a:spcBef>
                <a:spcPct val="0"/>
              </a:spcBef>
            </a:pPr>
            <a:r>
              <a:rPr lang="en-US" altLang="en-US" b="0" baseline="0" dirty="0" smtClean="0"/>
              <a:t>The treating doctor must complete the Intent to Return to Work for an employee on a approved leave of more than twenty (20) consecutive days.  The Intent to Return to Work must be submitted to the Personnel Commission, currently Cindy Garcia or Emily Fernandez.</a:t>
            </a:r>
          </a:p>
          <a:p>
            <a:pPr eaLnBrk="1" hangingPunct="1">
              <a:spcBef>
                <a:spcPct val="0"/>
              </a:spcBef>
            </a:pPr>
            <a:r>
              <a:rPr lang="en-US" altLang="en-US" b="0" baseline="0" dirty="0" smtClean="0"/>
              <a:t>Fitness for Duty: The employee would be pulled from the work site for health and/or safety reasons. </a:t>
            </a:r>
          </a:p>
          <a:p>
            <a:pPr eaLnBrk="1" hangingPunct="1">
              <a:spcBef>
                <a:spcPct val="0"/>
              </a:spcBef>
            </a:pPr>
            <a:r>
              <a:rPr lang="en-US" altLang="en-US" b="0" baseline="0" dirty="0" smtClean="0"/>
              <a:t>When an employee is returning from a work comp absence, review any work restrictions and is they can  be temporary accommodated.   </a:t>
            </a:r>
          </a:p>
          <a:p>
            <a:pPr eaLnBrk="1" hangingPunct="1">
              <a:spcBef>
                <a:spcPct val="0"/>
              </a:spcBef>
            </a:pPr>
            <a:r>
              <a:rPr lang="en-US" altLang="en-US" b="0" baseline="0" dirty="0" smtClean="0"/>
              <a:t> </a:t>
            </a:r>
            <a:endParaRPr lang="en-US" altLang="en-US" b="0"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11</a:t>
            </a:fld>
            <a:endParaRPr lang="en-US" altLang="en-US">
              <a:solidFill>
                <a:prstClr val="black"/>
              </a:solidFill>
              <a:latin typeface="Comic Sans MS" pitchFamily="66"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Medical</a:t>
            </a:r>
            <a:r>
              <a:rPr lang="en-US" altLang="en-US" b="1" baseline="0" dirty="0" smtClean="0"/>
              <a:t> Clearanc</a:t>
            </a:r>
            <a:r>
              <a:rPr lang="en-US" altLang="en-US" b="1" dirty="0" smtClean="0"/>
              <a:t>e</a:t>
            </a:r>
          </a:p>
          <a:p>
            <a:pPr eaLnBrk="1" hangingPunct="1">
              <a:spcBef>
                <a:spcPct val="0"/>
              </a:spcBef>
            </a:pPr>
            <a:r>
              <a:rPr lang="en-US" altLang="en-US" b="0" dirty="0" smtClean="0"/>
              <a:t>The Health Appraisal Form</a:t>
            </a:r>
            <a:r>
              <a:rPr lang="en-US" altLang="en-US" b="0" baseline="0" dirty="0" smtClean="0"/>
              <a:t> is required so FSD staff are cleared to work around food.  The clearance can be conducted by a school nurse or a District doctor.</a:t>
            </a:r>
          </a:p>
          <a:p>
            <a:pPr eaLnBrk="1" hangingPunct="1">
              <a:spcBef>
                <a:spcPct val="0"/>
              </a:spcBef>
            </a:pPr>
            <a:r>
              <a:rPr lang="en-US" altLang="en-US" b="0" baseline="0" dirty="0" smtClean="0"/>
              <a:t>The treating doctor must complete the Intent to Return to Work for an employee on a approved leave of more than twenty (20) consecutive days.  The Intent to Return to Work must be submitted to the Personnel Commission, currently Cindy Garcia or Emily Fernandez.</a:t>
            </a:r>
          </a:p>
          <a:p>
            <a:pPr eaLnBrk="1" hangingPunct="1">
              <a:spcBef>
                <a:spcPct val="0"/>
              </a:spcBef>
            </a:pPr>
            <a:r>
              <a:rPr lang="en-US" altLang="en-US" b="0" baseline="0" dirty="0" smtClean="0"/>
              <a:t>Fitness for Duty: The employee would have been pulled from the work site for health and/or safety reasons.    </a:t>
            </a:r>
          </a:p>
          <a:p>
            <a:pPr eaLnBrk="1" hangingPunct="1">
              <a:spcBef>
                <a:spcPct val="0"/>
              </a:spcBef>
            </a:pPr>
            <a:r>
              <a:rPr lang="en-US" altLang="en-US" b="0" baseline="0" dirty="0" smtClean="0"/>
              <a:t> </a:t>
            </a:r>
            <a:endParaRPr lang="en-US" altLang="en-US" b="0"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12</a:t>
            </a:fld>
            <a:endParaRPr lang="en-US" altLang="en-US">
              <a:solidFill>
                <a:prstClr val="black"/>
              </a:solidFill>
              <a:latin typeface="Comic Sans MS" pitchFamily="66"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Returning</a:t>
            </a:r>
            <a:r>
              <a:rPr lang="en-US" altLang="en-US" b="1" baseline="0" dirty="0" smtClean="0"/>
              <a:t> to Work</a:t>
            </a:r>
            <a:endParaRPr lang="en-US" altLang="en-US" b="1" dirty="0" smtClean="0"/>
          </a:p>
          <a:p>
            <a:pPr eaLnBrk="1" hangingPunct="1">
              <a:spcBef>
                <a:spcPct val="0"/>
              </a:spcBef>
            </a:pPr>
            <a:r>
              <a:rPr lang="en-US" altLang="en-US" b="0" dirty="0" smtClean="0"/>
              <a:t>If employee</a:t>
            </a:r>
            <a:r>
              <a:rPr lang="en-US" altLang="en-US" b="0" baseline="0" dirty="0" smtClean="0"/>
              <a:t> does not call the day before, one (1) hour before the end of the work day, a sub that has been scheduled has the right to work the assignment.  Your permanent worker can be sent home unpaid for not following the FSD policy/procedure.</a:t>
            </a:r>
          </a:p>
          <a:p>
            <a:pPr eaLnBrk="1" hangingPunct="1">
              <a:spcBef>
                <a:spcPct val="0"/>
              </a:spcBef>
            </a:pPr>
            <a:r>
              <a:rPr lang="en-US" altLang="en-US" b="0" baseline="0" dirty="0" smtClean="0"/>
              <a:t>A worker returning with restrictions must be cleared by the immediate supervisor.  Example of vague restriction is, “do not left heavy objects.”  Example of clear restriction is, “do not left/push/pull objects weighting more than 20 </a:t>
            </a:r>
            <a:r>
              <a:rPr lang="en-US" altLang="en-US" b="0" baseline="0" dirty="0" err="1" smtClean="0"/>
              <a:t>lbs</a:t>
            </a:r>
            <a:r>
              <a:rPr lang="en-US" altLang="en-US" b="0" baseline="0" dirty="0" smtClean="0"/>
              <a:t> with left hand/arm. </a:t>
            </a:r>
          </a:p>
          <a:p>
            <a:pPr eaLnBrk="1" hangingPunct="1">
              <a:spcBef>
                <a:spcPct val="0"/>
              </a:spcBef>
            </a:pPr>
            <a:r>
              <a:rPr lang="en-US" altLang="en-US" b="0" dirty="0" smtClean="0"/>
              <a:t>Some examples</a:t>
            </a:r>
            <a:r>
              <a:rPr lang="en-US" altLang="en-US" b="0" baseline="0" dirty="0" smtClean="0"/>
              <a:t> of restrictions that are too limited: no standing, no lifting/pushing/pulling more than 5 </a:t>
            </a:r>
            <a:r>
              <a:rPr lang="en-US" altLang="en-US" b="0" baseline="0" dirty="0" err="1" smtClean="0"/>
              <a:t>lbs</a:t>
            </a:r>
            <a:r>
              <a:rPr lang="en-US" altLang="en-US" b="0" baseline="0" dirty="0" smtClean="0"/>
              <a:t>, and no bending/twisting.  The employee can be placed in a site that may be able to utilize such an employee; however, the safety and health of the employee should be considered.  </a:t>
            </a:r>
            <a:endParaRPr lang="en-US" altLang="en-US" b="0"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13</a:t>
            </a:fld>
            <a:endParaRPr lang="en-US" altLang="en-US">
              <a:solidFill>
                <a:prstClr val="black"/>
              </a:solidFill>
              <a:latin typeface="Comic Sans MS" pitchFamily="66"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Transitional</a:t>
            </a:r>
            <a:r>
              <a:rPr lang="en-US" altLang="en-US" b="1" baseline="0" dirty="0" smtClean="0"/>
              <a:t> Assignment Plan</a:t>
            </a:r>
          </a:p>
          <a:p>
            <a:pPr eaLnBrk="1" hangingPunct="1">
              <a:spcBef>
                <a:spcPct val="0"/>
              </a:spcBef>
            </a:pPr>
            <a:r>
              <a:rPr lang="en-US" altLang="en-US" b="0" dirty="0" smtClean="0"/>
              <a:t>Complete</a:t>
            </a:r>
            <a:r>
              <a:rPr lang="en-US" altLang="en-US" b="0" baseline="0" dirty="0" smtClean="0"/>
              <a:t> the relevant employee and cafeteria site information.</a:t>
            </a:r>
          </a:p>
          <a:p>
            <a:pPr eaLnBrk="1" hangingPunct="1">
              <a:spcBef>
                <a:spcPct val="0"/>
              </a:spcBef>
            </a:pPr>
            <a:r>
              <a:rPr lang="en-US" altLang="en-US" b="0" baseline="0" dirty="0" smtClean="0"/>
              <a:t>Fill-in the temporary restrictions as noted in doctors/clinic note in the Modified /Alternate assignment area.</a:t>
            </a:r>
          </a:p>
          <a:p>
            <a:pPr eaLnBrk="1" hangingPunct="1">
              <a:spcBef>
                <a:spcPct val="0"/>
              </a:spcBef>
            </a:pPr>
            <a:r>
              <a:rPr lang="en-US" altLang="en-US" b="0" baseline="0" dirty="0" smtClean="0"/>
              <a:t>Fill-in the date range and the date the plan will be reviewed.</a:t>
            </a:r>
          </a:p>
          <a:p>
            <a:pPr eaLnBrk="1" hangingPunct="1">
              <a:spcBef>
                <a:spcPct val="0"/>
              </a:spcBef>
            </a:pPr>
            <a:r>
              <a:rPr lang="en-US" altLang="en-US" b="0" baseline="0" dirty="0" smtClean="0"/>
              <a:t>Employee and Cafeteria Manager must sign and date at the bottom of the form.</a:t>
            </a:r>
          </a:p>
          <a:p>
            <a:pPr eaLnBrk="1" hangingPunct="1">
              <a:spcBef>
                <a:spcPct val="0"/>
              </a:spcBef>
            </a:pPr>
            <a:endParaRPr lang="en-US" altLang="en-US" b="0"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14</a:t>
            </a:fld>
            <a:endParaRPr lang="en-US" altLang="en-US">
              <a:solidFill>
                <a:prstClr val="black"/>
              </a:solidFill>
              <a:latin typeface="Comic Sans MS" pitchFamily="66"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Employee</a:t>
            </a:r>
            <a:r>
              <a:rPr lang="en-US" altLang="en-US" b="1" baseline="0" dirty="0" smtClean="0"/>
              <a:t> Responsibilities and Certification</a:t>
            </a:r>
            <a:endParaRPr lang="en-US" altLang="en-US" b="1" dirty="0" smtClean="0"/>
          </a:p>
          <a:p>
            <a:pPr eaLnBrk="1" hangingPunct="1">
              <a:spcBef>
                <a:spcPct val="0"/>
              </a:spcBef>
            </a:pPr>
            <a:r>
              <a:rPr lang="en-US" altLang="en-US" b="0" dirty="0" smtClean="0"/>
              <a:t>The document</a:t>
            </a:r>
            <a:r>
              <a:rPr lang="en-US" altLang="en-US" b="0" baseline="0" dirty="0" smtClean="0"/>
              <a:t> lists the employee’s responsibility of this plan.</a:t>
            </a:r>
            <a:endParaRPr lang="en-US" altLang="en-US" b="0" dirty="0" smtClean="0"/>
          </a:p>
          <a:p>
            <a:pPr eaLnBrk="1" hangingPunct="1">
              <a:spcBef>
                <a:spcPct val="0"/>
              </a:spcBef>
            </a:pPr>
            <a:r>
              <a:rPr lang="en-US" altLang="en-US" b="0" dirty="0" smtClean="0"/>
              <a:t>The</a:t>
            </a:r>
            <a:r>
              <a:rPr lang="en-US" altLang="en-US" b="0" baseline="0" dirty="0" smtClean="0"/>
              <a:t> employee should be following the work restrictions and keep scheduled appointments.</a:t>
            </a:r>
          </a:p>
          <a:p>
            <a:pPr eaLnBrk="1" hangingPunct="1">
              <a:spcBef>
                <a:spcPct val="0"/>
              </a:spcBef>
            </a:pPr>
            <a:r>
              <a:rPr lang="en-US" altLang="en-US" b="0" baseline="0" dirty="0" smtClean="0"/>
              <a:t>The employee must provide certification for all medical absences from work, including therapy and doctor appointments. </a:t>
            </a:r>
          </a:p>
          <a:p>
            <a:pPr eaLnBrk="1" hangingPunct="1">
              <a:spcBef>
                <a:spcPct val="0"/>
              </a:spcBef>
            </a:pPr>
            <a:r>
              <a:rPr lang="en-US" altLang="en-US" b="0" baseline="0" dirty="0" smtClean="0"/>
              <a:t>If the employee is working within the restrictions, but complains of pain, should be sent back to the treating doctor and not home.</a:t>
            </a:r>
            <a:endParaRPr lang="en-US" altLang="en-US" b="0" dirty="0" smtClean="0"/>
          </a:p>
          <a:p>
            <a:pPr eaLnBrk="1" hangingPunct="1">
              <a:spcBef>
                <a:spcPct val="0"/>
              </a:spcBef>
            </a:pPr>
            <a:endParaRPr lang="en-US" altLang="en-US" b="1"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15</a:t>
            </a:fld>
            <a:endParaRPr lang="en-US" altLang="en-US">
              <a:solidFill>
                <a:prstClr val="black"/>
              </a:solidFill>
              <a:latin typeface="Comic Sans MS" pitchFamily="66"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27B7342-94EC-4140-9517-B7E34F81C23D}" type="slidenum">
              <a:rPr lang="en-US" altLang="en-US">
                <a:solidFill>
                  <a:prstClr val="black"/>
                </a:solidFill>
                <a:latin typeface="Comic Sans MS" pitchFamily="66" charset="0"/>
              </a:rPr>
              <a:pPr>
                <a:spcBef>
                  <a:spcPct val="0"/>
                </a:spcBef>
              </a:pPr>
              <a:t>16</a:t>
            </a:fld>
            <a:endParaRPr lang="en-US" altLang="en-US">
              <a:solidFill>
                <a:prstClr val="black"/>
              </a:solidFill>
              <a:latin typeface="Comic Sans MS" pitchFamily="6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READ SLIDE</a:t>
            </a:r>
          </a:p>
          <a:p>
            <a:pPr eaLnBrk="1" hangingPunct="1">
              <a:spcBef>
                <a:spcPct val="0"/>
              </a:spcBef>
            </a:pPr>
            <a:endParaRPr lang="en-US" altLang="en-US" b="1"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2</a:t>
            </a:fld>
            <a:endParaRPr lang="en-US" altLang="en-US">
              <a:solidFill>
                <a:prstClr val="black"/>
              </a:solidFill>
              <a:latin typeface="Comic Sans MS" pitchFamily="6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READ</a:t>
            </a:r>
            <a:r>
              <a:rPr lang="en-US" altLang="en-US" b="1" baseline="0" dirty="0" smtClean="0"/>
              <a:t> SLIDE</a:t>
            </a:r>
            <a:endParaRPr lang="en-US" altLang="en-US" b="1"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2D1ECB6-D02A-49D1-A70B-32330464D6D6}" type="slidenum">
              <a:rPr lang="en-US" altLang="en-US">
                <a:solidFill>
                  <a:prstClr val="black"/>
                </a:solidFill>
                <a:latin typeface="Comic Sans MS" pitchFamily="66" charset="0"/>
              </a:rPr>
              <a:pPr>
                <a:spcBef>
                  <a:spcPct val="0"/>
                </a:spcBef>
              </a:pPr>
              <a:t>3</a:t>
            </a:fld>
            <a:endParaRPr lang="en-US" altLang="en-US">
              <a:solidFill>
                <a:prstClr val="black"/>
              </a:solidFill>
              <a:latin typeface="Comic Sans MS" pitchFamily="66"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READ</a:t>
            </a:r>
            <a:r>
              <a:rPr lang="en-US" altLang="en-US" b="1" baseline="0" dirty="0" smtClean="0"/>
              <a:t> SLIDE</a:t>
            </a:r>
            <a:endParaRPr lang="en-US" altLang="en-US" b="1"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4</a:t>
            </a:fld>
            <a:endParaRPr lang="en-US" altLang="en-US">
              <a:solidFill>
                <a:prstClr val="black"/>
              </a:solidFill>
              <a:latin typeface="Comic Sans MS" pitchFamily="6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Illness</a:t>
            </a:r>
            <a:r>
              <a:rPr lang="en-US" altLang="en-US" b="1" baseline="0" dirty="0" smtClean="0"/>
              <a:t> – Review slide</a:t>
            </a:r>
          </a:p>
          <a:p>
            <a:pPr eaLnBrk="1" hangingPunct="1">
              <a:spcBef>
                <a:spcPct val="0"/>
              </a:spcBef>
            </a:pPr>
            <a:r>
              <a:rPr lang="en-US" altLang="en-US" b="0" dirty="0" smtClean="0"/>
              <a:t>Employees</a:t>
            </a:r>
            <a:r>
              <a:rPr lang="en-US" altLang="en-US" b="0" baseline="0" dirty="0" smtClean="0"/>
              <a:t> should call in to report their illness to their immediate supervisor two hours prior to start time.  However, café manger may not be available, employee should call in no later than one hour after start time.</a:t>
            </a:r>
          </a:p>
          <a:p>
            <a:pPr eaLnBrk="1" hangingPunct="1">
              <a:spcBef>
                <a:spcPct val="0"/>
              </a:spcBef>
            </a:pPr>
            <a:r>
              <a:rPr lang="en-US" altLang="en-US" b="0" baseline="0" dirty="0" smtClean="0"/>
              <a:t>An employee must call in everyday, unless the employee has provided documentation from a health care provider for an extended absence or leave.</a:t>
            </a:r>
            <a:endParaRPr lang="en-US" altLang="en-US" b="0"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5</a:t>
            </a:fld>
            <a:endParaRPr lang="en-US" altLang="en-US">
              <a:solidFill>
                <a:prstClr val="black"/>
              </a:solidFill>
              <a:latin typeface="Comic Sans MS" pitchFamily="6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baseline="0" dirty="0" smtClean="0"/>
              <a:t>Certification of Illness Form – Review slide</a:t>
            </a:r>
          </a:p>
          <a:p>
            <a:pPr eaLnBrk="1" hangingPunct="1">
              <a:spcBef>
                <a:spcPct val="0"/>
              </a:spcBef>
            </a:pPr>
            <a:r>
              <a:rPr lang="en-US" altLang="en-US" b="0" baseline="0" dirty="0" smtClean="0"/>
              <a:t>Employee must fill-in their personal and job related information.</a:t>
            </a:r>
          </a:p>
          <a:p>
            <a:pPr eaLnBrk="1" hangingPunct="1">
              <a:spcBef>
                <a:spcPct val="0"/>
              </a:spcBef>
            </a:pPr>
            <a:r>
              <a:rPr lang="en-US" altLang="en-US" b="0" baseline="0" dirty="0" smtClean="0"/>
              <a:t>The employee must fill-in the Reason for Absence section 1 - 4, date, duration of absence, and type 4-A1.</a:t>
            </a:r>
          </a:p>
          <a:p>
            <a:pPr eaLnBrk="1" hangingPunct="1">
              <a:spcBef>
                <a:spcPct val="0"/>
              </a:spcBef>
            </a:pPr>
            <a:endParaRPr lang="en-US" altLang="en-US" b="0" baseline="0" dirty="0" smtClean="0"/>
          </a:p>
          <a:p>
            <a:pPr eaLnBrk="1" hangingPunct="1">
              <a:spcBef>
                <a:spcPct val="0"/>
              </a:spcBef>
            </a:pPr>
            <a:endParaRPr lang="en-US" altLang="en-US" b="0"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6</a:t>
            </a:fld>
            <a:endParaRPr lang="en-US" altLang="en-US">
              <a:solidFill>
                <a:prstClr val="black"/>
              </a:solidFill>
              <a:latin typeface="Comic Sans MS" pitchFamily="66"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baseline="0" dirty="0" smtClean="0"/>
              <a:t>Certification of Illness Form – Review slide</a:t>
            </a:r>
          </a:p>
          <a:p>
            <a:pPr eaLnBrk="1" hangingPunct="1">
              <a:spcBef>
                <a:spcPct val="0"/>
              </a:spcBef>
            </a:pPr>
            <a:r>
              <a:rPr lang="en-US" altLang="en-US" b="0" dirty="0" smtClean="0"/>
              <a:t>Is the absence FMLA related?  Employee should check off the appropriate</a:t>
            </a:r>
            <a:r>
              <a:rPr lang="en-US" altLang="en-US" b="0" baseline="0" dirty="0" smtClean="0"/>
              <a:t> boxes in 5A through 6.</a:t>
            </a:r>
          </a:p>
          <a:p>
            <a:pPr eaLnBrk="1" hangingPunct="1">
              <a:spcBef>
                <a:spcPct val="0"/>
              </a:spcBef>
            </a:pPr>
            <a:r>
              <a:rPr lang="en-US" altLang="en-US" b="0" baseline="0" dirty="0" smtClean="0"/>
              <a:t>Physician Statement is required for an absence more than 5 consecutive days.  A Health Appraisal Form is required as well and will be covered in a later slide.</a:t>
            </a:r>
          </a:p>
          <a:p>
            <a:pPr eaLnBrk="1" hangingPunct="1">
              <a:spcBef>
                <a:spcPct val="0"/>
              </a:spcBef>
            </a:pPr>
            <a:r>
              <a:rPr lang="en-US" altLang="en-US" b="0" baseline="0" dirty="0" smtClean="0"/>
              <a:t>The employee must sign and date to certify their absence.  The Cafeteria Manager signs and dates for the Supervisor’s Acknowledgement section, forward </a:t>
            </a:r>
            <a:r>
              <a:rPr lang="en-US" altLang="en-US" b="0" baseline="0" smtClean="0"/>
              <a:t>to SAA/Timekeeper for processing.</a:t>
            </a:r>
            <a:endParaRPr lang="en-US" altLang="en-US" b="0"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7</a:t>
            </a:fld>
            <a:endParaRPr lang="en-US" altLang="en-US">
              <a:solidFill>
                <a:prstClr val="black"/>
              </a:solidFill>
              <a:latin typeface="Comic Sans MS" pitchFamily="6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Review slide</a:t>
            </a:r>
          </a:p>
          <a:p>
            <a:pPr eaLnBrk="1" hangingPunct="1">
              <a:spcBef>
                <a:spcPct val="0"/>
              </a:spcBef>
            </a:pPr>
            <a:r>
              <a:rPr lang="en-US" altLang="en-US" b="0" dirty="0" smtClean="0"/>
              <a:t>Employees should call in to report their illness to their immediate supervisor two hours prior to start time.  However, café manger may not be available, employee should call in no later than one hour after start time.</a:t>
            </a:r>
          </a:p>
          <a:p>
            <a:pPr eaLnBrk="1" hangingPunct="1">
              <a:spcBef>
                <a:spcPct val="0"/>
              </a:spcBef>
            </a:pPr>
            <a:r>
              <a:rPr lang="en-US" altLang="en-US" b="0" dirty="0" smtClean="0"/>
              <a:t>An employee must call in everyday, unless the employee has provided documentation from a health care provider for an extended absence or leave.</a:t>
            </a:r>
          </a:p>
          <a:p>
            <a:pPr eaLnBrk="1" hangingPunct="1">
              <a:spcBef>
                <a:spcPct val="0"/>
              </a:spcBef>
            </a:pPr>
            <a:endParaRPr lang="en-US" altLang="en-US" b="0" dirty="0" smtClean="0"/>
          </a:p>
          <a:p>
            <a:pPr eaLnBrk="1" hangingPunct="1">
              <a:spcBef>
                <a:spcPct val="0"/>
              </a:spcBef>
            </a:pPr>
            <a:r>
              <a:rPr lang="en-US" altLang="en-US" b="0" dirty="0" smtClean="0"/>
              <a:t>If proper documentation</a:t>
            </a:r>
            <a:r>
              <a:rPr lang="en-US" altLang="en-US" b="0" baseline="0" dirty="0" smtClean="0"/>
              <a:t> is not received timely from the employee, employee should be unpaid (UP).</a:t>
            </a:r>
            <a:endParaRPr lang="en-US" altLang="en-US" b="0" dirty="0" smtClean="0"/>
          </a:p>
          <a:p>
            <a:pPr eaLnBrk="1" hangingPunct="1">
              <a:spcBef>
                <a:spcPct val="0"/>
              </a:spcBef>
            </a:pPr>
            <a:endParaRPr lang="en-US" altLang="en-US" b="1" dirty="0" smtClean="0"/>
          </a:p>
          <a:p>
            <a:pPr eaLnBrk="1" hangingPunct="1">
              <a:spcBef>
                <a:spcPct val="0"/>
              </a:spcBef>
            </a:pPr>
            <a:r>
              <a:rPr lang="en-US" altLang="en-US" b="1" dirty="0" smtClean="0"/>
              <a:t>NOTE: </a:t>
            </a:r>
            <a:r>
              <a:rPr lang="en-US" altLang="en-US" b="0" dirty="0" smtClean="0"/>
              <a:t>Unless written documentation</a:t>
            </a:r>
            <a:r>
              <a:rPr lang="en-US" altLang="en-US" b="0" baseline="0" dirty="0" smtClean="0"/>
              <a:t> </a:t>
            </a:r>
            <a:r>
              <a:rPr lang="en-US" altLang="en-US" b="0" dirty="0" smtClean="0"/>
              <a:t>is</a:t>
            </a:r>
            <a:r>
              <a:rPr lang="en-US" altLang="en-US" b="0" baseline="0" dirty="0" smtClean="0"/>
              <a:t> </a:t>
            </a:r>
            <a:r>
              <a:rPr lang="en-US" altLang="en-US" b="0" dirty="0" smtClean="0"/>
              <a:t>submitted, failure to return to work after the fifth consecutive working day,</a:t>
            </a:r>
            <a:r>
              <a:rPr lang="en-US" altLang="en-US" b="0" baseline="0" dirty="0" smtClean="0"/>
              <a:t> the absence may be considered AWOA</a:t>
            </a:r>
            <a:r>
              <a:rPr lang="en-US" altLang="en-US" b="0" dirty="0" smtClean="0"/>
              <a:t>.  Progressive</a:t>
            </a:r>
            <a:r>
              <a:rPr lang="en-US" altLang="en-US" b="0" baseline="0" dirty="0" smtClean="0"/>
              <a:t> discipline should be followed.</a:t>
            </a:r>
            <a:endParaRPr lang="en-US" altLang="en-US" b="0"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8</a:t>
            </a:fld>
            <a:endParaRPr lang="en-US" altLang="en-US">
              <a:solidFill>
                <a:prstClr val="black"/>
              </a:solidFill>
              <a:latin typeface="Comic Sans MS" pitchFamily="66"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Absence</a:t>
            </a:r>
            <a:r>
              <a:rPr lang="en-US" altLang="en-US" b="1" baseline="0" dirty="0" smtClean="0"/>
              <a:t>/Tardy/FMLA Log</a:t>
            </a:r>
          </a:p>
          <a:p>
            <a:pPr eaLnBrk="1" hangingPunct="1">
              <a:spcBef>
                <a:spcPct val="0"/>
              </a:spcBef>
            </a:pPr>
            <a:r>
              <a:rPr lang="en-US" altLang="en-US" b="0" dirty="0" smtClean="0"/>
              <a:t>The Cafeteria</a:t>
            </a:r>
            <a:r>
              <a:rPr lang="en-US" altLang="en-US" b="0" baseline="0" dirty="0" smtClean="0"/>
              <a:t> Manager should have an Absence/Tardy/FMLA Log for each employee.</a:t>
            </a:r>
          </a:p>
          <a:p>
            <a:pPr eaLnBrk="1" hangingPunct="1">
              <a:spcBef>
                <a:spcPct val="0"/>
              </a:spcBef>
            </a:pPr>
            <a:r>
              <a:rPr lang="en-US" altLang="en-US" b="0" baseline="0" dirty="0" smtClean="0"/>
              <a:t>The Manager should check off appropriate box/boxes, Incident Log, Counseling record, AWOL, or FMLA.</a:t>
            </a:r>
          </a:p>
          <a:p>
            <a:pPr eaLnBrk="1" hangingPunct="1">
              <a:spcBef>
                <a:spcPct val="0"/>
              </a:spcBef>
            </a:pPr>
            <a:r>
              <a:rPr lang="en-US" altLang="en-US" b="0" baseline="0" dirty="0" smtClean="0"/>
              <a:t>When employee calls in, he/she should be indicating to Manager the reason for being absent.  Personal illness, workers comp injury, FMLA, Personal Necessity or Kin Care.</a:t>
            </a:r>
          </a:p>
          <a:p>
            <a:pPr eaLnBrk="1" hangingPunct="1">
              <a:spcBef>
                <a:spcPct val="0"/>
              </a:spcBef>
            </a:pPr>
            <a:r>
              <a:rPr lang="en-US" altLang="en-US" b="0" baseline="0" dirty="0" smtClean="0"/>
              <a:t>The Manager should be recording absences indicating relevant dates, minutes, days, reason, and if employee called in.</a:t>
            </a:r>
            <a:endParaRPr lang="en-US" altLang="en-US" b="0"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9</a:t>
            </a:fld>
            <a:endParaRPr lang="en-US" altLang="en-US">
              <a:solidFill>
                <a:prstClr val="black"/>
              </a:solidFill>
              <a:latin typeface="Comic Sans MS" pitchFamily="6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2762D3-DF72-D540-898C-C4A40E3E62D9}"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32345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762D3-DF72-D540-898C-C4A40E3E62D9}"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22942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762D3-DF72-D540-898C-C4A40E3E62D9}"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67515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9820505-F4B5-479B-BCFE-A23CA5B7D6BF}"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2519208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842A37D-74F9-4751-9A29-1656DCD9EF19}"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98907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6" descr="Sunny B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61463"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SD PPP Templa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2695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0762FEA8-43E7-48D2-9F9A-5B2F255AA7A8}"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064925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F89972F0-032F-4367-A3E7-05C15025BF82}"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2293156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10" name="Slide Number Placeholder 8"/>
          <p:cNvSpPr>
            <a:spLocks noGrp="1"/>
          </p:cNvSpPr>
          <p:nvPr>
            <p:ph type="sldNum" sz="quarter" idx="12"/>
          </p:nvPr>
        </p:nvSpPr>
        <p:spPr/>
        <p:txBody>
          <a:bodyPr/>
          <a:lstStyle>
            <a:lvl1pPr>
              <a:defRPr/>
            </a:lvl1pPr>
          </a:lstStyle>
          <a:p>
            <a:pPr>
              <a:defRPr/>
            </a:pPr>
            <a:fld id="{D32ABD10-85D0-4FEB-99ED-EFFD52B90749}"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929643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CD946B33-D1EA-403F-8B31-D070BD9F2157}"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902340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28CC7466-02B4-41E3-894E-0637EF17B883}"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000915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FBE929D8-AA2A-4532-951C-5A38133B2446}"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88776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762D3-DF72-D540-898C-C4A40E3E62D9}"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953491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9AC335DC-9DA0-4F8F-BEBD-292E69251A32}"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896211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1F648DAD-EE5D-4320-87F7-70E3EF34959D}"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073923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CCF2A3C6-EB75-412E-AE69-58A72A383DBC}"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845778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9820505-F4B5-479B-BCFE-A23CA5B7D6BF}"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863694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842A37D-74F9-4751-9A29-1656DCD9EF19}"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257508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6" descr="Sunny B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61463"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SD PPP Templa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2695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0762FEA8-43E7-48D2-9F9A-5B2F255AA7A8}"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586734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F89972F0-032F-4367-A3E7-05C15025BF82}"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031256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10" name="Slide Number Placeholder 8"/>
          <p:cNvSpPr>
            <a:spLocks noGrp="1"/>
          </p:cNvSpPr>
          <p:nvPr>
            <p:ph type="sldNum" sz="quarter" idx="12"/>
          </p:nvPr>
        </p:nvSpPr>
        <p:spPr/>
        <p:txBody>
          <a:bodyPr/>
          <a:lstStyle>
            <a:lvl1pPr>
              <a:defRPr/>
            </a:lvl1pPr>
          </a:lstStyle>
          <a:p>
            <a:pPr>
              <a:defRPr/>
            </a:pPr>
            <a:fld id="{D32ABD10-85D0-4FEB-99ED-EFFD52B90749}"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694459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CD946B33-D1EA-403F-8B31-D070BD9F2157}"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195209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28CC7466-02B4-41E3-894E-0637EF17B883}"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61444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Sunny Back.png"/>
          <p:cNvPicPr>
            <a:picLocks noChangeAspect="1"/>
          </p:cNvPicPr>
          <p:nvPr userDrawn="1"/>
        </p:nvPicPr>
        <p:blipFill>
          <a:blip r:embed="rId2">
            <a:alphaModFix amt="69000"/>
            <a:extLst>
              <a:ext uri="{28A0092B-C50C-407E-A947-70E740481C1C}">
                <a14:useLocalDpi xmlns:a14="http://schemas.microsoft.com/office/drawing/2010/main" val="0"/>
              </a:ext>
            </a:extLst>
          </a:blip>
          <a:stretch>
            <a:fillRect/>
          </a:stretch>
        </p:blipFill>
        <p:spPr>
          <a:xfrm>
            <a:off x="-17434" y="0"/>
            <a:ext cx="9161434" cy="6880414"/>
          </a:xfrm>
          <a:prstGeom prst="rect">
            <a:avLst/>
          </a:prstGeom>
        </p:spPr>
      </p:pic>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92DC5D-2FFA-1D43-BE67-4498328BF505}"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4280-C049-3F4D-9821-9F213D5518C1}" type="slidenum">
              <a:rPr lang="en-US" smtClean="0"/>
              <a:t>‹#›</a:t>
            </a:fld>
            <a:endParaRPr lang="en-US"/>
          </a:p>
        </p:txBody>
      </p:sp>
      <p:pic>
        <p:nvPicPr>
          <p:cNvPr id="7" name="Picture 6" descr="FSD PPP Templa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5" y="0"/>
            <a:ext cx="2694791" cy="6858000"/>
          </a:xfrm>
          <a:prstGeom prst="rect">
            <a:avLst/>
          </a:prstGeom>
        </p:spPr>
      </p:pic>
    </p:spTree>
    <p:extLst>
      <p:ext uri="{BB962C8B-B14F-4D97-AF65-F5344CB8AC3E}">
        <p14:creationId xmlns:p14="http://schemas.microsoft.com/office/powerpoint/2010/main" val="3117986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FBE929D8-AA2A-4532-951C-5A38133B2446}"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207877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9AC335DC-9DA0-4F8F-BEBD-292E69251A32}"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4061332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1F648DAD-EE5D-4320-87F7-70E3EF34959D}"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251930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CCF2A3C6-EB75-412E-AE69-58A72A383DBC}"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19433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2762D3-DF72-D540-898C-C4A40E3E62D9}"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75820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2762D3-DF72-D540-898C-C4A40E3E62D9}"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E1649-C190-1E44-AAD5-C129AA553731}" type="slidenum">
              <a:rPr lang="en-US" smtClean="0"/>
              <a:t>‹#›</a:t>
            </a:fld>
            <a:endParaRPr lang="en-US"/>
          </a:p>
        </p:txBody>
      </p:sp>
      <p:pic>
        <p:nvPicPr>
          <p:cNvPr id="10" name="Picture 9"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49306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2762D3-DF72-D540-898C-C4A40E3E62D9}"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E1649-C190-1E44-AAD5-C129AA553731}" type="slidenum">
              <a:rPr lang="en-US" smtClean="0"/>
              <a:t>‹#›</a:t>
            </a:fld>
            <a:endParaRPr lang="en-US"/>
          </a:p>
        </p:txBody>
      </p:sp>
      <p:pic>
        <p:nvPicPr>
          <p:cNvPr id="6" name="Picture 5"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43701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62D3-DF72-D540-898C-C4A40E3E62D9}" type="datetimeFigureOut">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E1649-C190-1E44-AAD5-C129AA553731}" type="slidenum">
              <a:rPr lang="en-US" smtClean="0"/>
              <a:t>‹#›</a:t>
            </a:fld>
            <a:endParaRPr lang="en-US"/>
          </a:p>
        </p:txBody>
      </p:sp>
      <p:pic>
        <p:nvPicPr>
          <p:cNvPr id="5" name="Picture 4"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21952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62578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31356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62D3-DF72-D540-898C-C4A40E3E62D9}" type="datetimeFigureOut">
              <a:rPr lang="en-US" smtClean="0"/>
              <a:t>12/2/2015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E1649-C190-1E44-AAD5-C129AA553731}" type="slidenum">
              <a:rPr lang="en-US" smtClean="0"/>
              <a:t>‹#›</a:t>
            </a:fld>
            <a:endParaRPr lang="en-US"/>
          </a:p>
        </p:txBody>
      </p:sp>
    </p:spTree>
    <p:extLst>
      <p:ext uri="{BB962C8B-B14F-4D97-AF65-F5344CB8AC3E}">
        <p14:creationId xmlns:p14="http://schemas.microsoft.com/office/powerpoint/2010/main" val="261012062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4"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spcBef>
                <a:spcPct val="0"/>
              </a:spcBef>
              <a:spcAft>
                <a:spcPct val="0"/>
              </a:spcAft>
              <a:defRPr/>
            </a:pPr>
            <a:fld id="{E1107917-7F0C-4F83-BE86-78B7B10ED558}" type="slidenum">
              <a:rPr lang="en-US">
                <a:solidFill>
                  <a:srgbClr val="008000">
                    <a:tint val="75000"/>
                  </a:srgbClr>
                </a:solidFill>
                <a:latin typeface="Comic Sans MS" pitchFamily="66" charset="0"/>
              </a:rPr>
              <a:pPr defTabSz="914400" fontAlgn="base">
                <a:spcBef>
                  <a:spcPct val="0"/>
                </a:spcBef>
                <a:spcAft>
                  <a:spcPct val="0"/>
                </a:spcAft>
                <a:defRPr/>
              </a:pPr>
              <a:t>‹#›</a:t>
            </a:fld>
            <a:endParaRPr lang="en-US" dirty="0">
              <a:solidFill>
                <a:srgbClr val="008000">
                  <a:tint val="75000"/>
                </a:srgbClr>
              </a:solidFill>
              <a:latin typeface="Comic Sans MS" pitchFamily="66" charset="0"/>
            </a:endParaRPr>
          </a:p>
        </p:txBody>
      </p:sp>
    </p:spTree>
    <p:extLst>
      <p:ext uri="{BB962C8B-B14F-4D97-AF65-F5344CB8AC3E}">
        <p14:creationId xmlns:p14="http://schemas.microsoft.com/office/powerpoint/2010/main" val="27903985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spcBef>
                <a:spcPct val="0"/>
              </a:spcBef>
              <a:spcAft>
                <a:spcPct val="0"/>
              </a:spcAft>
              <a:defRPr/>
            </a:pPr>
            <a:fld id="{E1107917-7F0C-4F83-BE86-78B7B10ED558}" type="slidenum">
              <a:rPr lang="en-US">
                <a:solidFill>
                  <a:srgbClr val="008000">
                    <a:tint val="75000"/>
                  </a:srgbClr>
                </a:solidFill>
                <a:latin typeface="Comic Sans MS" pitchFamily="66" charset="0"/>
              </a:rPr>
              <a:pPr defTabSz="914400" fontAlgn="base">
                <a:spcBef>
                  <a:spcPct val="0"/>
                </a:spcBef>
                <a:spcAft>
                  <a:spcPct val="0"/>
                </a:spcAft>
                <a:defRPr/>
              </a:pPr>
              <a:t>‹#›</a:t>
            </a:fld>
            <a:endParaRPr lang="en-US" dirty="0">
              <a:solidFill>
                <a:srgbClr val="008000">
                  <a:tint val="75000"/>
                </a:srgbClr>
              </a:solidFill>
              <a:latin typeface="Comic Sans MS" pitchFamily="66" charset="0"/>
            </a:endParaRPr>
          </a:p>
        </p:txBody>
      </p:sp>
    </p:spTree>
    <p:extLst>
      <p:ext uri="{BB962C8B-B14F-4D97-AF65-F5344CB8AC3E}">
        <p14:creationId xmlns:p14="http://schemas.microsoft.com/office/powerpoint/2010/main" val="352910001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484313"/>
            <a:ext cx="6400800" cy="3477875"/>
          </a:xfrm>
          <a:prstGeom prst="rect">
            <a:avLst/>
          </a:prstGeom>
        </p:spPr>
        <p:txBody>
          <a:bodyPr>
            <a:spAutoFit/>
          </a:bodyPr>
          <a:lstStyle/>
          <a:p>
            <a:pPr algn="ctr" defTabSz="914400" fontAlgn="base">
              <a:spcBef>
                <a:spcPct val="0"/>
              </a:spcBef>
              <a:spcAft>
                <a:spcPct val="0"/>
              </a:spcAft>
              <a:defRPr/>
            </a:pPr>
            <a:r>
              <a:rPr lang="en-US" sz="4400" dirty="0" smtClean="0">
                <a:solidFill>
                  <a:srgbClr val="000000"/>
                </a:solidFill>
              </a:rPr>
              <a:t>Medical Clearance and Return to Work Training </a:t>
            </a:r>
            <a:endParaRPr lang="en-US" sz="4400" dirty="0">
              <a:solidFill>
                <a:srgbClr val="000000"/>
              </a:solidFill>
            </a:endParaRPr>
          </a:p>
          <a:p>
            <a:pPr algn="ctr" defTabSz="914400" fontAlgn="base">
              <a:spcBef>
                <a:spcPct val="0"/>
              </a:spcBef>
              <a:spcAft>
                <a:spcPct val="0"/>
              </a:spcAft>
              <a:defRPr/>
            </a:pPr>
            <a:r>
              <a:rPr lang="en-US" sz="4400" dirty="0">
                <a:solidFill>
                  <a:srgbClr val="000000"/>
                </a:solidFill>
              </a:rPr>
              <a:t>for </a:t>
            </a:r>
          </a:p>
          <a:p>
            <a:pPr algn="ctr" defTabSz="914400" fontAlgn="base">
              <a:spcBef>
                <a:spcPct val="0"/>
              </a:spcBef>
              <a:spcAft>
                <a:spcPct val="0"/>
              </a:spcAft>
              <a:defRPr/>
            </a:pPr>
            <a:r>
              <a:rPr lang="en-US" sz="4400" dirty="0">
                <a:solidFill>
                  <a:srgbClr val="000000"/>
                </a:solidFill>
              </a:rPr>
              <a:t>Food Services </a:t>
            </a:r>
            <a:r>
              <a:rPr lang="en-US" sz="4400" dirty="0" smtClean="0">
                <a:solidFill>
                  <a:srgbClr val="000000"/>
                </a:solidFill>
              </a:rPr>
              <a:t>Managers</a:t>
            </a:r>
            <a:r>
              <a:rPr lang="en-US" sz="4400" dirty="0">
                <a:solidFill>
                  <a:srgbClr val="008000"/>
                </a:solidFill>
              </a:rPr>
              <a:t/>
            </a:r>
            <a:br>
              <a:rPr lang="en-US" sz="4400" dirty="0">
                <a:solidFill>
                  <a:srgbClr val="008000"/>
                </a:solidFill>
              </a:rPr>
            </a:br>
            <a:endParaRPr lang="en-US" sz="4400" dirty="0">
              <a:solidFill>
                <a:srgbClr val="008000"/>
              </a:solidFill>
            </a:endParaRPr>
          </a:p>
        </p:txBody>
      </p:sp>
      <p:sp>
        <p:nvSpPr>
          <p:cNvPr id="13315" name="Rectangle 2"/>
          <p:cNvSpPr>
            <a:spLocks noChangeArrowheads="1"/>
          </p:cNvSpPr>
          <p:nvPr/>
        </p:nvSpPr>
        <p:spPr bwMode="auto">
          <a:xfrm>
            <a:off x="2438400" y="6172200"/>
            <a:ext cx="67056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omic Sans MS" pitchFamily="66" charset="0"/>
              </a:defRPr>
            </a:lvl1pPr>
            <a:lvl2pPr marL="742950" indent="-285750" defTabSz="457200" eaLnBrk="0" hangingPunct="0">
              <a:defRPr>
                <a:solidFill>
                  <a:schemeClr val="tx1"/>
                </a:solidFill>
                <a:latin typeface="Comic Sans MS" pitchFamily="66" charset="0"/>
              </a:defRPr>
            </a:lvl2pPr>
            <a:lvl3pPr marL="1143000" indent="-228600" defTabSz="457200" eaLnBrk="0" hangingPunct="0">
              <a:defRPr>
                <a:solidFill>
                  <a:schemeClr val="tx1"/>
                </a:solidFill>
                <a:latin typeface="Comic Sans MS" pitchFamily="66" charset="0"/>
              </a:defRPr>
            </a:lvl3pPr>
            <a:lvl4pPr marL="1600200" indent="-228600" defTabSz="457200" eaLnBrk="0" hangingPunct="0">
              <a:defRPr>
                <a:solidFill>
                  <a:schemeClr val="tx1"/>
                </a:solidFill>
                <a:latin typeface="Comic Sans MS" pitchFamily="66" charset="0"/>
              </a:defRPr>
            </a:lvl4pPr>
            <a:lvl5pPr marL="2057400" indent="-228600" defTabSz="457200" eaLnBrk="0" hangingPunct="0">
              <a:defRPr>
                <a:solidFill>
                  <a:schemeClr val="tx1"/>
                </a:solidFill>
                <a:latin typeface="Comic Sans MS" pitchFamily="66" charset="0"/>
              </a:defRPr>
            </a:lvl5pPr>
            <a:lvl6pPr marL="2514600" indent="-228600" defTabSz="457200" eaLnBrk="0" fontAlgn="base" hangingPunct="0">
              <a:spcBef>
                <a:spcPct val="0"/>
              </a:spcBef>
              <a:spcAft>
                <a:spcPct val="0"/>
              </a:spcAft>
              <a:defRPr>
                <a:solidFill>
                  <a:schemeClr val="tx1"/>
                </a:solidFill>
                <a:latin typeface="Comic Sans MS" pitchFamily="66" charset="0"/>
              </a:defRPr>
            </a:lvl6pPr>
            <a:lvl7pPr marL="2971800" indent="-228600" defTabSz="457200" eaLnBrk="0" fontAlgn="base" hangingPunct="0">
              <a:spcBef>
                <a:spcPct val="0"/>
              </a:spcBef>
              <a:spcAft>
                <a:spcPct val="0"/>
              </a:spcAft>
              <a:defRPr>
                <a:solidFill>
                  <a:schemeClr val="tx1"/>
                </a:solidFill>
                <a:latin typeface="Comic Sans MS" pitchFamily="66" charset="0"/>
              </a:defRPr>
            </a:lvl7pPr>
            <a:lvl8pPr marL="3429000" indent="-228600" defTabSz="457200" eaLnBrk="0" fontAlgn="base" hangingPunct="0">
              <a:spcBef>
                <a:spcPct val="0"/>
              </a:spcBef>
              <a:spcAft>
                <a:spcPct val="0"/>
              </a:spcAft>
              <a:defRPr>
                <a:solidFill>
                  <a:schemeClr val="tx1"/>
                </a:solidFill>
                <a:latin typeface="Comic Sans MS" pitchFamily="66" charset="0"/>
              </a:defRPr>
            </a:lvl8pPr>
            <a:lvl9pPr marL="3886200" indent="-228600" defTabSz="457200" eaLnBrk="0" fontAlgn="base" hangingPunct="0">
              <a:spcBef>
                <a:spcPct val="0"/>
              </a:spcBef>
              <a:spcAft>
                <a:spcPct val="0"/>
              </a:spcAft>
              <a:defRPr>
                <a:solidFill>
                  <a:schemeClr val="tx1"/>
                </a:solidFill>
                <a:latin typeface="Comic Sans MS" pitchFamily="66" charset="0"/>
              </a:defRPr>
            </a:lvl9pPr>
          </a:lstStyle>
          <a:p>
            <a:pPr algn="ctr" eaLnBrk="1" fontAlgn="base" hangingPunct="1">
              <a:lnSpc>
                <a:spcPct val="90000"/>
              </a:lnSpc>
              <a:spcBef>
                <a:spcPct val="20000"/>
              </a:spcBef>
              <a:spcAft>
                <a:spcPct val="0"/>
              </a:spcAft>
            </a:pPr>
            <a:r>
              <a:rPr lang="en-US" altLang="en-US" sz="2400" dirty="0" smtClean="0">
                <a:solidFill>
                  <a:srgbClr val="000000"/>
                </a:solidFill>
                <a:latin typeface="Calibri" pitchFamily="34" charset="0"/>
              </a:rPr>
              <a:t>Provided by the LAUSD Food Services Division</a:t>
            </a:r>
          </a:p>
          <a:p>
            <a:pPr algn="ctr" eaLnBrk="1" fontAlgn="base" hangingPunct="1">
              <a:lnSpc>
                <a:spcPct val="90000"/>
              </a:lnSpc>
              <a:spcBef>
                <a:spcPct val="20000"/>
              </a:spcBef>
              <a:spcAft>
                <a:spcPct val="0"/>
              </a:spcAft>
            </a:pPr>
            <a:r>
              <a:rPr lang="en-US" altLang="en-US" sz="1600" dirty="0" smtClean="0">
                <a:solidFill>
                  <a:srgbClr val="000000"/>
                </a:solidFill>
                <a:latin typeface="Calibri" pitchFamily="34" charset="0"/>
              </a:rPr>
              <a:t>												</a:t>
            </a:r>
            <a:r>
              <a:rPr lang="en-US" altLang="en-US" sz="1200" dirty="0">
                <a:solidFill>
                  <a:srgbClr val="000000"/>
                </a:solidFill>
                <a:latin typeface="Calibri" pitchFamily="34" charset="0"/>
              </a:rPr>
              <a:t>1</a:t>
            </a:r>
            <a:r>
              <a:rPr lang="en-US" altLang="en-US" sz="1200" dirty="0" smtClean="0">
                <a:solidFill>
                  <a:srgbClr val="000000"/>
                </a:solidFill>
                <a:latin typeface="Calibri" pitchFamily="34" charset="0"/>
              </a:rPr>
              <a:t>1.20.2015</a:t>
            </a:r>
          </a:p>
        </p:txBody>
      </p:sp>
    </p:spTree>
    <p:extLst>
      <p:ext uri="{BB962C8B-B14F-4D97-AF65-F5344CB8AC3E}">
        <p14:creationId xmlns:p14="http://schemas.microsoft.com/office/powerpoint/2010/main" val="2397163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82600" y="266700"/>
            <a:ext cx="7023100"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smtClean="0">
                <a:solidFill>
                  <a:srgbClr val="000000"/>
                </a:solidFill>
                <a:ea typeface="+mj-ea"/>
                <a:cs typeface="+mj-cs"/>
              </a:rPr>
              <a:t>Absence/Tardy/FMLA Log - </a:t>
            </a:r>
            <a:r>
              <a:rPr lang="en-US" sz="4000" b="1" dirty="0" err="1" smtClean="0">
                <a:solidFill>
                  <a:srgbClr val="000000"/>
                </a:solidFill>
                <a:ea typeface="+mj-ea"/>
                <a:cs typeface="+mj-cs"/>
              </a:rPr>
              <a:t>cont</a:t>
            </a:r>
            <a:endParaRPr lang="en-US" sz="4000" b="1" dirty="0">
              <a:solidFill>
                <a:srgbClr val="000000"/>
              </a:solidFill>
              <a:ea typeface="+mj-ea"/>
              <a:cs typeface="+mj-cs"/>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4851" y="1152526"/>
            <a:ext cx="7915274" cy="4581524"/>
          </a:xfrm>
        </p:spPr>
      </p:pic>
    </p:spTree>
    <p:extLst>
      <p:ext uri="{BB962C8B-B14F-4D97-AF65-F5344CB8AC3E}">
        <p14:creationId xmlns:p14="http://schemas.microsoft.com/office/powerpoint/2010/main" val="3935795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511175" y="1323975"/>
            <a:ext cx="8077200" cy="5867400"/>
          </a:xfrm>
        </p:spPr>
        <p:txBody>
          <a:bodyPr/>
          <a:lstStyle/>
          <a:p>
            <a:pPr marL="0" indent="0">
              <a:buNone/>
            </a:pPr>
            <a:r>
              <a:rPr lang="en-US" altLang="en-US" sz="2800" dirty="0" smtClean="0">
                <a:solidFill>
                  <a:srgbClr val="000000"/>
                </a:solidFill>
              </a:rPr>
              <a:t>Medical clearance is needed when an employee is returning to work from an absence.  </a:t>
            </a:r>
          </a:p>
          <a:p>
            <a:endParaRPr lang="en-US" altLang="en-US" sz="600" dirty="0" smtClean="0">
              <a:solidFill>
                <a:srgbClr val="000000"/>
              </a:solidFill>
            </a:endParaRPr>
          </a:p>
          <a:p>
            <a:pPr lvl="1">
              <a:buFont typeface="Wingdings" panose="05000000000000000000" pitchFamily="2" charset="2"/>
              <a:buChar char="Ø"/>
            </a:pPr>
            <a:r>
              <a:rPr lang="en-US" altLang="en-US" sz="2600" dirty="0" smtClean="0">
                <a:solidFill>
                  <a:srgbClr val="000000"/>
                </a:solidFill>
              </a:rPr>
              <a:t>A FSD Health Appraisal Form is required when an employee is absent more than five (5) days</a:t>
            </a:r>
          </a:p>
          <a:p>
            <a:pPr lvl="1">
              <a:buFont typeface="Wingdings" panose="05000000000000000000" pitchFamily="2" charset="2"/>
              <a:buChar char="Ø"/>
            </a:pPr>
            <a:r>
              <a:rPr lang="en-US" altLang="en-US" sz="2600" dirty="0" smtClean="0">
                <a:solidFill>
                  <a:srgbClr val="000000"/>
                </a:solidFill>
              </a:rPr>
              <a:t>Intent to Return to Work is required for returning from a Leave of Absence, illness or injury</a:t>
            </a:r>
          </a:p>
          <a:p>
            <a:pPr lvl="1">
              <a:buFont typeface="Wingdings" panose="05000000000000000000" pitchFamily="2" charset="2"/>
              <a:buChar char="Ø"/>
            </a:pPr>
            <a:endParaRPr lang="en-US" altLang="en-US" sz="200" dirty="0" smtClean="0">
              <a:solidFill>
                <a:srgbClr val="000000"/>
              </a:solidFill>
            </a:endParaRPr>
          </a:p>
          <a:p>
            <a:pPr lvl="1">
              <a:buFont typeface="Wingdings" panose="05000000000000000000" pitchFamily="2" charset="2"/>
              <a:buChar char="Ø"/>
            </a:pPr>
            <a:r>
              <a:rPr lang="en-US" altLang="en-US" sz="2600" dirty="0" smtClean="0">
                <a:solidFill>
                  <a:srgbClr val="000000"/>
                </a:solidFill>
              </a:rPr>
              <a:t>Fitness for Duty- clearance is required from Dr. Mercado in Employee Health Services</a:t>
            </a:r>
          </a:p>
          <a:p>
            <a:pPr lvl="1">
              <a:buFont typeface="Wingdings" panose="05000000000000000000" pitchFamily="2" charset="2"/>
              <a:buChar char="Ø"/>
            </a:pPr>
            <a:r>
              <a:rPr lang="en-US" altLang="en-US" sz="2600" dirty="0" smtClean="0">
                <a:solidFill>
                  <a:srgbClr val="000000"/>
                </a:solidFill>
              </a:rPr>
              <a:t>WC related injury- clearance is required from the treating workers comp doctor/clinic</a:t>
            </a:r>
          </a:p>
          <a:p>
            <a:pPr marL="0" indent="0">
              <a:buNone/>
            </a:pPr>
            <a:endParaRPr lang="en-US" altLang="en-US" sz="3600" dirty="0" smtClean="0"/>
          </a:p>
          <a:p>
            <a:endParaRPr lang="en-US" altLang="en-US" dirty="0" smtClean="0"/>
          </a:p>
        </p:txBody>
      </p:sp>
      <p:sp>
        <p:nvSpPr>
          <p:cNvPr id="4" name="Rectangle 2"/>
          <p:cNvSpPr txBox="1">
            <a:spLocks noChangeArrowheads="1"/>
          </p:cNvSpPr>
          <p:nvPr/>
        </p:nvSpPr>
        <p:spPr bwMode="auto">
          <a:xfrm>
            <a:off x="511175" y="104775"/>
            <a:ext cx="7585075"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smtClean="0">
                <a:solidFill>
                  <a:srgbClr val="000000"/>
                </a:solidFill>
                <a:ea typeface="+mj-ea"/>
                <a:cs typeface="+mj-cs"/>
              </a:rPr>
              <a:t>Medical Clearance</a:t>
            </a:r>
            <a:endParaRPr lang="en-US" sz="4000" b="1" dirty="0">
              <a:solidFill>
                <a:srgbClr val="000000"/>
              </a:solidFill>
              <a:ea typeface="+mj-ea"/>
              <a:cs typeface="+mj-cs"/>
            </a:endParaRPr>
          </a:p>
        </p:txBody>
      </p:sp>
    </p:spTree>
    <p:extLst>
      <p:ext uri="{BB962C8B-B14F-4D97-AF65-F5344CB8AC3E}">
        <p14:creationId xmlns:p14="http://schemas.microsoft.com/office/powerpoint/2010/main" val="1153467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82599" y="266700"/>
            <a:ext cx="7585075"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smtClean="0">
                <a:solidFill>
                  <a:srgbClr val="000000"/>
                </a:solidFill>
                <a:ea typeface="+mj-ea"/>
                <a:cs typeface="+mj-cs"/>
              </a:rPr>
              <a:t>Health Appraisal Form</a:t>
            </a:r>
            <a:endParaRPr lang="en-US" sz="4000" b="1" dirty="0">
              <a:solidFill>
                <a:srgbClr val="000000"/>
              </a:solidFill>
              <a:ea typeface="+mj-ea"/>
              <a:cs typeface="+mj-cs"/>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1214" y="1076325"/>
            <a:ext cx="8161572" cy="4638676"/>
          </a:xfrm>
        </p:spPr>
      </p:pic>
    </p:spTree>
    <p:extLst>
      <p:ext uri="{BB962C8B-B14F-4D97-AF65-F5344CB8AC3E}">
        <p14:creationId xmlns:p14="http://schemas.microsoft.com/office/powerpoint/2010/main" val="953841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511175" y="1323975"/>
            <a:ext cx="8077200" cy="5867400"/>
          </a:xfrm>
        </p:spPr>
        <p:txBody>
          <a:bodyPr/>
          <a:lstStyle/>
          <a:p>
            <a:pPr marL="0" indent="0">
              <a:buNone/>
            </a:pPr>
            <a:r>
              <a:rPr lang="en-US" altLang="en-US" sz="2800" dirty="0" smtClean="0">
                <a:solidFill>
                  <a:srgbClr val="000000"/>
                </a:solidFill>
              </a:rPr>
              <a:t>Cafeteria Managers should ensure of the following</a:t>
            </a:r>
            <a:r>
              <a:rPr lang="en-US" altLang="en-US" sz="2800" dirty="0">
                <a:solidFill>
                  <a:srgbClr val="000000"/>
                </a:solidFill>
              </a:rPr>
              <a:t>:</a:t>
            </a:r>
            <a:r>
              <a:rPr lang="en-US" altLang="en-US" sz="2800" dirty="0" smtClean="0">
                <a:solidFill>
                  <a:srgbClr val="000000"/>
                </a:solidFill>
              </a:rPr>
              <a:t>  </a:t>
            </a:r>
          </a:p>
          <a:p>
            <a:endParaRPr lang="en-US" altLang="en-US" sz="600" dirty="0" smtClean="0">
              <a:solidFill>
                <a:srgbClr val="000000"/>
              </a:solidFill>
            </a:endParaRPr>
          </a:p>
          <a:p>
            <a:pPr lvl="1">
              <a:buFont typeface="Wingdings" panose="05000000000000000000" pitchFamily="2" charset="2"/>
              <a:buChar char="Ø"/>
            </a:pPr>
            <a:r>
              <a:rPr lang="en-US" altLang="en-US" sz="2600" dirty="0" smtClean="0">
                <a:solidFill>
                  <a:srgbClr val="000000"/>
                </a:solidFill>
              </a:rPr>
              <a:t>Employee calls the day before returning to work at least one (1) hour before the end of the work day</a:t>
            </a:r>
          </a:p>
          <a:p>
            <a:pPr lvl="1">
              <a:buFont typeface="Wingdings" panose="05000000000000000000" pitchFamily="2" charset="2"/>
              <a:buChar char="Ø"/>
            </a:pPr>
            <a:r>
              <a:rPr lang="en-US" altLang="en-US" sz="2600" dirty="0" smtClean="0">
                <a:solidFill>
                  <a:srgbClr val="000000"/>
                </a:solidFill>
              </a:rPr>
              <a:t>Work restrictions must be written, detailed and not vague </a:t>
            </a:r>
          </a:p>
          <a:p>
            <a:pPr lvl="1">
              <a:buFont typeface="Wingdings" panose="05000000000000000000" pitchFamily="2" charset="2"/>
              <a:buChar char="Ø"/>
            </a:pPr>
            <a:r>
              <a:rPr lang="en-US" altLang="en-US" sz="2600" dirty="0" smtClean="0">
                <a:solidFill>
                  <a:srgbClr val="000000"/>
                </a:solidFill>
              </a:rPr>
              <a:t>Managers should complete a Transitional Assignment Plan</a:t>
            </a:r>
          </a:p>
          <a:p>
            <a:pPr lvl="1">
              <a:buFont typeface="Wingdings" panose="05000000000000000000" pitchFamily="2" charset="2"/>
              <a:buChar char="Ø"/>
            </a:pPr>
            <a:endParaRPr lang="en-US" altLang="en-US" sz="200" dirty="0" smtClean="0">
              <a:solidFill>
                <a:srgbClr val="000000"/>
              </a:solidFill>
            </a:endParaRPr>
          </a:p>
          <a:p>
            <a:pPr lvl="1">
              <a:buFont typeface="Wingdings" panose="05000000000000000000" pitchFamily="2" charset="2"/>
              <a:buChar char="Ø"/>
            </a:pPr>
            <a:r>
              <a:rPr lang="en-US" altLang="en-US" sz="2600" dirty="0" smtClean="0">
                <a:solidFill>
                  <a:srgbClr val="000000"/>
                </a:solidFill>
              </a:rPr>
              <a:t>If work restrictions are too limited, the employee should not be temporarily accommodated</a:t>
            </a:r>
          </a:p>
          <a:p>
            <a:pPr marL="0" indent="0">
              <a:buNone/>
            </a:pPr>
            <a:endParaRPr lang="en-US" altLang="en-US" sz="3600" dirty="0" smtClean="0"/>
          </a:p>
        </p:txBody>
      </p:sp>
      <p:sp>
        <p:nvSpPr>
          <p:cNvPr id="4" name="Rectangle 2"/>
          <p:cNvSpPr txBox="1">
            <a:spLocks noChangeArrowheads="1"/>
          </p:cNvSpPr>
          <p:nvPr/>
        </p:nvSpPr>
        <p:spPr bwMode="auto">
          <a:xfrm>
            <a:off x="482599" y="266700"/>
            <a:ext cx="7585075"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smtClean="0">
                <a:solidFill>
                  <a:srgbClr val="000000"/>
                </a:solidFill>
                <a:ea typeface="+mj-ea"/>
                <a:cs typeface="+mj-cs"/>
              </a:rPr>
              <a:t>Returning to Work</a:t>
            </a:r>
            <a:endParaRPr lang="en-US" sz="4000" b="1" dirty="0">
              <a:solidFill>
                <a:srgbClr val="000000"/>
              </a:solidFill>
              <a:ea typeface="+mj-ea"/>
              <a:cs typeface="+mj-cs"/>
            </a:endParaRPr>
          </a:p>
        </p:txBody>
      </p:sp>
    </p:spTree>
    <p:extLst>
      <p:ext uri="{BB962C8B-B14F-4D97-AF65-F5344CB8AC3E}">
        <p14:creationId xmlns:p14="http://schemas.microsoft.com/office/powerpoint/2010/main" val="1095360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511175" y="1323975"/>
            <a:ext cx="8077200" cy="5867400"/>
          </a:xfrm>
        </p:spPr>
        <p:txBody>
          <a:bodyPr/>
          <a:lstStyle/>
          <a:p>
            <a:pPr marL="0" indent="0">
              <a:buNone/>
            </a:pPr>
            <a:endParaRPr lang="en-US" altLang="en-US" sz="3600" dirty="0" smtClean="0"/>
          </a:p>
          <a:p>
            <a:endParaRPr lang="en-US" alt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890" y="9048"/>
            <a:ext cx="6592220" cy="6239352"/>
          </a:xfrm>
          <a:prstGeom prst="rect">
            <a:avLst/>
          </a:prstGeom>
        </p:spPr>
      </p:pic>
    </p:spTree>
    <p:extLst>
      <p:ext uri="{BB962C8B-B14F-4D97-AF65-F5344CB8AC3E}">
        <p14:creationId xmlns:p14="http://schemas.microsoft.com/office/powerpoint/2010/main" val="2381252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511175" y="1323975"/>
            <a:ext cx="8077200" cy="5867400"/>
          </a:xfrm>
        </p:spPr>
        <p:txBody>
          <a:bodyPr/>
          <a:lstStyle/>
          <a:p>
            <a:pPr marL="0" indent="0">
              <a:buNone/>
            </a:pPr>
            <a:endParaRPr lang="en-US" altLang="en-US" sz="3600" dirty="0" smtClean="0"/>
          </a:p>
          <a:p>
            <a:endParaRPr lang="en-US" alt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275" y="161469"/>
            <a:ext cx="6053545" cy="6105982"/>
          </a:xfrm>
          <a:prstGeom prst="rect">
            <a:avLst/>
          </a:prstGeom>
        </p:spPr>
      </p:pic>
    </p:spTree>
    <p:extLst>
      <p:ext uri="{BB962C8B-B14F-4D97-AF65-F5344CB8AC3E}">
        <p14:creationId xmlns:p14="http://schemas.microsoft.com/office/powerpoint/2010/main" val="1546254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ctrTitle"/>
          </p:nvPr>
        </p:nvSpPr>
        <p:spPr>
          <a:xfrm>
            <a:off x="0" y="1968500"/>
            <a:ext cx="9144000" cy="1470025"/>
          </a:xfrm>
        </p:spPr>
        <p:txBody>
          <a:bodyPr/>
          <a:lstStyle/>
          <a:p>
            <a:r>
              <a:rPr lang="en-US" altLang="en-US" b="1" dirty="0" smtClean="0">
                <a:solidFill>
                  <a:srgbClr val="000000"/>
                </a:solidFill>
              </a:rPr>
              <a:t>Questions?</a:t>
            </a:r>
          </a:p>
        </p:txBody>
      </p:sp>
      <p:sp>
        <p:nvSpPr>
          <p:cNvPr id="59395" name="Rectangle 5"/>
          <p:cNvSpPr>
            <a:spLocks noGrp="1" noChangeArrowheads="1"/>
          </p:cNvSpPr>
          <p:nvPr>
            <p:ph type="subTitle" idx="1"/>
          </p:nvPr>
        </p:nvSpPr>
        <p:spPr>
          <a:xfrm>
            <a:off x="0" y="3238500"/>
            <a:ext cx="9144000" cy="1096926"/>
          </a:xfrm>
        </p:spPr>
        <p:txBody>
          <a:bodyPr/>
          <a:lstStyle/>
          <a:p>
            <a:r>
              <a:rPr lang="en-US" altLang="en-US" sz="4000" b="1" dirty="0" smtClean="0">
                <a:solidFill>
                  <a:srgbClr val="000000"/>
                </a:solidFill>
              </a:rPr>
              <a:t>Thank you!</a:t>
            </a:r>
          </a:p>
        </p:txBody>
      </p:sp>
      <p:sp>
        <p:nvSpPr>
          <p:cNvPr id="59397" name="Text Box 7"/>
          <p:cNvSpPr txBox="1">
            <a:spLocks noChangeArrowheads="1"/>
          </p:cNvSpPr>
          <p:nvPr/>
        </p:nvSpPr>
        <p:spPr bwMode="auto">
          <a:xfrm>
            <a:off x="95776" y="5741138"/>
            <a:ext cx="6553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defTabSz="914400" eaLnBrk="0" fontAlgn="base" hangingPunct="0">
              <a:spcBef>
                <a:spcPct val="0"/>
              </a:spcBef>
              <a:spcAft>
                <a:spcPct val="0"/>
              </a:spcAft>
              <a:buFontTx/>
              <a:buNone/>
            </a:pPr>
            <a:r>
              <a:rPr lang="en-US" altLang="en-US" sz="1800" dirty="0" smtClean="0">
                <a:solidFill>
                  <a:srgbClr val="000000"/>
                </a:solidFill>
              </a:rPr>
              <a:t>LAUSD Food Services Division  </a:t>
            </a:r>
          </a:p>
          <a:p>
            <a:pPr defTabSz="914400" eaLnBrk="0" fontAlgn="base" hangingPunct="0">
              <a:spcBef>
                <a:spcPct val="0"/>
              </a:spcBef>
              <a:spcAft>
                <a:spcPct val="0"/>
              </a:spcAft>
              <a:buFontTx/>
              <a:buNone/>
            </a:pPr>
            <a:r>
              <a:rPr lang="en-US" altLang="en-US" sz="1800" dirty="0" smtClean="0">
                <a:solidFill>
                  <a:srgbClr val="000000"/>
                </a:solidFill>
              </a:rPr>
              <a:t>Nourishing Children to Achieve Excellence                             </a:t>
            </a:r>
          </a:p>
        </p:txBody>
      </p:sp>
    </p:spTree>
    <p:extLst>
      <p:ext uri="{BB962C8B-B14F-4D97-AF65-F5344CB8AC3E}">
        <p14:creationId xmlns:p14="http://schemas.microsoft.com/office/powerpoint/2010/main" val="454659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06375" y="409576"/>
            <a:ext cx="6870700" cy="885824"/>
          </a:xfrm>
        </p:spPr>
        <p:txBody>
          <a:bodyPr/>
          <a:lstStyle/>
          <a:p>
            <a:pPr marL="571500" indent="-285750" algn="l"/>
            <a:r>
              <a:rPr lang="en-US" altLang="en-US" sz="4000" b="1" dirty="0" smtClean="0">
                <a:solidFill>
                  <a:srgbClr val="000000"/>
                </a:solidFill>
              </a:rPr>
              <a:t>Overview</a:t>
            </a:r>
          </a:p>
        </p:txBody>
      </p:sp>
      <p:sp>
        <p:nvSpPr>
          <p:cNvPr id="14339" name="Rectangle 3"/>
          <p:cNvSpPr>
            <a:spLocks noGrp="1" noChangeArrowheads="1"/>
          </p:cNvSpPr>
          <p:nvPr>
            <p:ph idx="1"/>
          </p:nvPr>
        </p:nvSpPr>
        <p:spPr>
          <a:xfrm>
            <a:off x="533400" y="1362075"/>
            <a:ext cx="8305800" cy="4800600"/>
          </a:xfrm>
        </p:spPr>
        <p:txBody>
          <a:bodyPr/>
          <a:lstStyle/>
          <a:p>
            <a:pPr marL="0" indent="0">
              <a:lnSpc>
                <a:spcPct val="90000"/>
              </a:lnSpc>
              <a:buNone/>
            </a:pPr>
            <a:r>
              <a:rPr lang="en-US" altLang="en-US" sz="2800" dirty="0" smtClean="0">
                <a:solidFill>
                  <a:srgbClr val="000000"/>
                </a:solidFill>
              </a:rPr>
              <a:t>This training will provide managers an overview of the medical clearance and return to work procedure. This training will address the following areas:</a:t>
            </a:r>
          </a:p>
          <a:p>
            <a:pPr lvl="1">
              <a:lnSpc>
                <a:spcPct val="90000"/>
              </a:lnSpc>
              <a:buFont typeface="Wingdings" panose="05000000000000000000" pitchFamily="2" charset="2"/>
              <a:buChar char="Ø"/>
            </a:pPr>
            <a:r>
              <a:rPr lang="en-US" altLang="en-US" sz="2600" dirty="0" smtClean="0">
                <a:solidFill>
                  <a:srgbClr val="000000"/>
                </a:solidFill>
              </a:rPr>
              <a:t>Medical clearance</a:t>
            </a:r>
          </a:p>
          <a:p>
            <a:pPr lvl="1">
              <a:lnSpc>
                <a:spcPct val="90000"/>
              </a:lnSpc>
              <a:buFont typeface="Wingdings" panose="05000000000000000000" pitchFamily="2" charset="2"/>
              <a:buChar char="Ø"/>
            </a:pPr>
            <a:endParaRPr lang="en-US" altLang="en-US" sz="200" dirty="0" smtClean="0">
              <a:solidFill>
                <a:srgbClr val="000000"/>
              </a:solidFill>
            </a:endParaRPr>
          </a:p>
          <a:p>
            <a:pPr lvl="1">
              <a:lnSpc>
                <a:spcPct val="90000"/>
              </a:lnSpc>
              <a:buFont typeface="Wingdings" panose="05000000000000000000" pitchFamily="2" charset="2"/>
              <a:buChar char="Ø"/>
            </a:pPr>
            <a:r>
              <a:rPr lang="en-US" altLang="en-US" sz="2600" dirty="0" smtClean="0">
                <a:solidFill>
                  <a:srgbClr val="000000"/>
                </a:solidFill>
              </a:rPr>
              <a:t>Required documentation </a:t>
            </a:r>
            <a:r>
              <a:rPr lang="en-US" altLang="en-US" sz="2400" dirty="0" smtClean="0">
                <a:solidFill>
                  <a:srgbClr val="000000"/>
                </a:solidFill>
              </a:rPr>
              <a:t>	</a:t>
            </a:r>
            <a:r>
              <a:rPr lang="en-US" altLang="en-US" dirty="0" smtClean="0">
                <a:solidFill>
                  <a:srgbClr val="000000"/>
                </a:solidFill>
              </a:rPr>
              <a:t>	 </a:t>
            </a:r>
          </a:p>
          <a:p>
            <a:pPr lvl="1">
              <a:lnSpc>
                <a:spcPct val="90000"/>
              </a:lnSpc>
              <a:buFont typeface="Wingdings" panose="05000000000000000000" pitchFamily="2" charset="2"/>
              <a:buChar char="Ø"/>
            </a:pPr>
            <a:endParaRPr lang="en-US" altLang="en-US" sz="200" dirty="0" smtClean="0">
              <a:solidFill>
                <a:srgbClr val="000000"/>
              </a:solidFill>
            </a:endParaRPr>
          </a:p>
          <a:p>
            <a:pPr lvl="1">
              <a:lnSpc>
                <a:spcPct val="90000"/>
              </a:lnSpc>
              <a:buFont typeface="Wingdings" panose="05000000000000000000" pitchFamily="2" charset="2"/>
              <a:buChar char="Ø"/>
            </a:pPr>
            <a:r>
              <a:rPr lang="en-US" altLang="en-US" sz="2600" dirty="0" smtClean="0">
                <a:solidFill>
                  <a:srgbClr val="000000"/>
                </a:solidFill>
              </a:rPr>
              <a:t>Role of the Food Services Manager</a:t>
            </a:r>
          </a:p>
          <a:p>
            <a:pPr lvl="1">
              <a:lnSpc>
                <a:spcPct val="90000"/>
              </a:lnSpc>
              <a:buFont typeface="Wingdings" panose="05000000000000000000" pitchFamily="2" charset="2"/>
              <a:buChar char="Ø"/>
            </a:pPr>
            <a:endParaRPr lang="en-US" altLang="en-US" sz="200" dirty="0" smtClean="0">
              <a:solidFill>
                <a:srgbClr val="000000"/>
              </a:solidFill>
            </a:endParaRPr>
          </a:p>
          <a:p>
            <a:pPr lvl="1">
              <a:lnSpc>
                <a:spcPct val="90000"/>
              </a:lnSpc>
              <a:buFont typeface="Wingdings" panose="05000000000000000000" pitchFamily="2" charset="2"/>
              <a:buChar char="Ø"/>
            </a:pPr>
            <a:r>
              <a:rPr lang="en-US" altLang="en-US" sz="2600" dirty="0" smtClean="0">
                <a:solidFill>
                  <a:srgbClr val="000000"/>
                </a:solidFill>
              </a:rPr>
              <a:t>Responsibilities</a:t>
            </a:r>
          </a:p>
          <a:p>
            <a:pPr lvl="1">
              <a:lnSpc>
                <a:spcPct val="90000"/>
              </a:lnSpc>
              <a:buFont typeface="Wingdings 2" pitchFamily="18" charset="2"/>
              <a:buNone/>
            </a:pPr>
            <a:endParaRPr lang="en-US" altLang="en-US" sz="800" dirty="0" smtClean="0">
              <a:solidFill>
                <a:srgbClr val="000000"/>
              </a:solidFill>
            </a:endParaRPr>
          </a:p>
          <a:p>
            <a:pPr>
              <a:lnSpc>
                <a:spcPct val="90000"/>
              </a:lnSpc>
              <a:buFont typeface="Wingdings 2" pitchFamily="18" charset="2"/>
              <a:buNone/>
            </a:pPr>
            <a:endParaRPr lang="en-US" altLang="en-US" sz="1200" dirty="0" smtClean="0"/>
          </a:p>
          <a:p>
            <a:pPr>
              <a:lnSpc>
                <a:spcPct val="90000"/>
              </a:lnSpc>
              <a:buFont typeface="Wingdings 2" pitchFamily="18" charset="2"/>
              <a:buNone/>
            </a:pPr>
            <a:endParaRPr lang="en-US" altLang="en-US" sz="1200" dirty="0" smtClean="0"/>
          </a:p>
          <a:p>
            <a:pPr>
              <a:lnSpc>
                <a:spcPct val="90000"/>
              </a:lnSpc>
              <a:buFont typeface="Wingdings 2" pitchFamily="18" charset="2"/>
              <a:buNone/>
            </a:pPr>
            <a:endParaRPr lang="en-US" altLang="en-US" dirty="0" smtClean="0"/>
          </a:p>
        </p:txBody>
      </p:sp>
    </p:spTree>
    <p:extLst>
      <p:ext uri="{BB962C8B-B14F-4D97-AF65-F5344CB8AC3E}">
        <p14:creationId xmlns:p14="http://schemas.microsoft.com/office/powerpoint/2010/main" val="1213889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2925" y="1314450"/>
            <a:ext cx="8305800" cy="4829175"/>
          </a:xfrm>
        </p:spPr>
        <p:txBody>
          <a:bodyPr rtlCol="0">
            <a:normAutofit/>
          </a:bodyPr>
          <a:lstStyle/>
          <a:p>
            <a:pPr marL="0" indent="0" fontAlgn="auto">
              <a:spcAft>
                <a:spcPts val="0"/>
              </a:spcAft>
              <a:buNone/>
              <a:defRPr/>
            </a:pPr>
            <a:r>
              <a:rPr lang="en-US" sz="2800" dirty="0" smtClean="0">
                <a:solidFill>
                  <a:srgbClr val="000000"/>
                </a:solidFill>
              </a:rPr>
              <a:t>To ensure health and safety of staff and students</a:t>
            </a:r>
          </a:p>
          <a:p>
            <a:pPr marL="0" indent="0" fontAlgn="auto">
              <a:spcAft>
                <a:spcPts val="0"/>
              </a:spcAft>
              <a:buNone/>
              <a:defRPr/>
            </a:pPr>
            <a:endParaRPr lang="en-US" sz="2800" dirty="0" smtClean="0">
              <a:solidFill>
                <a:srgbClr val="000000"/>
              </a:solidFill>
            </a:endParaRPr>
          </a:p>
          <a:p>
            <a:pPr lvl="1" fontAlgn="auto">
              <a:spcAft>
                <a:spcPts val="0"/>
              </a:spcAft>
              <a:buFont typeface="Wingdings" panose="05000000000000000000" pitchFamily="2" charset="2"/>
              <a:buChar char="Ø"/>
              <a:defRPr/>
            </a:pPr>
            <a:r>
              <a:rPr lang="en-US" sz="2600" dirty="0" smtClean="0">
                <a:solidFill>
                  <a:srgbClr val="000000"/>
                </a:solidFill>
              </a:rPr>
              <a:t>The Food Services Division provides great tasting and healthy meals, free from transmissible diseases</a:t>
            </a:r>
          </a:p>
          <a:p>
            <a:pPr marL="457200" lvl="1" indent="0" fontAlgn="auto">
              <a:spcAft>
                <a:spcPts val="0"/>
              </a:spcAft>
              <a:buNone/>
              <a:defRPr/>
            </a:pPr>
            <a:endParaRPr lang="en-US" sz="2600" dirty="0" smtClean="0">
              <a:solidFill>
                <a:srgbClr val="000000"/>
              </a:solidFill>
            </a:endParaRPr>
          </a:p>
          <a:p>
            <a:pPr lvl="1" fontAlgn="auto">
              <a:spcAft>
                <a:spcPts val="0"/>
              </a:spcAft>
              <a:buFont typeface="Wingdings" panose="05000000000000000000" pitchFamily="2" charset="2"/>
              <a:buChar char="Ø"/>
              <a:defRPr/>
            </a:pPr>
            <a:r>
              <a:rPr lang="en-US" sz="2600" dirty="0" smtClean="0">
                <a:solidFill>
                  <a:srgbClr val="000000"/>
                </a:solidFill>
              </a:rPr>
              <a:t>Cafeteria staff returning from an injury may return to work with or without work restrictions</a:t>
            </a:r>
          </a:p>
          <a:p>
            <a:pPr marL="457200" lvl="1" indent="0" fontAlgn="auto">
              <a:spcAft>
                <a:spcPts val="0"/>
              </a:spcAft>
              <a:buNone/>
              <a:defRPr/>
            </a:pPr>
            <a:endParaRPr lang="en-US" sz="2600" dirty="0" smtClean="0">
              <a:solidFill>
                <a:srgbClr val="000000"/>
              </a:solidFill>
            </a:endParaRPr>
          </a:p>
          <a:p>
            <a:pPr lvl="1" fontAlgn="auto">
              <a:spcAft>
                <a:spcPts val="0"/>
              </a:spcAft>
              <a:buFont typeface="Wingdings" panose="05000000000000000000" pitchFamily="2" charset="2"/>
              <a:buChar char="Ø"/>
              <a:defRPr/>
            </a:pPr>
            <a:r>
              <a:rPr lang="en-US" sz="2600" dirty="0" smtClean="0">
                <a:solidFill>
                  <a:srgbClr val="000000"/>
                </a:solidFill>
              </a:rPr>
              <a:t>Allows the cafeteria to operate in an efficient and effective manner</a:t>
            </a:r>
          </a:p>
          <a:p>
            <a:pPr lvl="1" fontAlgn="auto">
              <a:spcAft>
                <a:spcPts val="0"/>
              </a:spcAft>
              <a:buFont typeface="Wingdings 2" pitchFamily="18" charset="2"/>
              <a:buNone/>
              <a:defRPr/>
            </a:pPr>
            <a:endParaRPr lang="en-US" sz="500" dirty="0" smtClean="0">
              <a:solidFill>
                <a:srgbClr val="000000"/>
              </a:solidFill>
            </a:endParaRPr>
          </a:p>
          <a:p>
            <a:pPr fontAlgn="auto">
              <a:spcAft>
                <a:spcPts val="0"/>
              </a:spcAft>
              <a:buFont typeface="Arial"/>
              <a:buChar char="•"/>
              <a:defRPr/>
            </a:pPr>
            <a:endParaRPr lang="en-US" dirty="0" smtClean="0"/>
          </a:p>
        </p:txBody>
      </p:sp>
      <p:sp>
        <p:nvSpPr>
          <p:cNvPr id="4" name="Rectangle 2"/>
          <p:cNvSpPr txBox="1">
            <a:spLocks noChangeArrowheads="1"/>
          </p:cNvSpPr>
          <p:nvPr/>
        </p:nvSpPr>
        <p:spPr bwMode="auto">
          <a:xfrm>
            <a:off x="552450" y="190500"/>
            <a:ext cx="7023100"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a:solidFill>
                  <a:srgbClr val="000000"/>
                </a:solidFill>
                <a:ea typeface="+mj-ea"/>
                <a:cs typeface="+mj-cs"/>
              </a:rPr>
              <a:t>Purpose and Benefits</a:t>
            </a:r>
          </a:p>
        </p:txBody>
      </p:sp>
    </p:spTree>
    <p:extLst>
      <p:ext uri="{BB962C8B-B14F-4D97-AF65-F5344CB8AC3E}">
        <p14:creationId xmlns:p14="http://schemas.microsoft.com/office/powerpoint/2010/main" val="381558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511175" y="1323975"/>
            <a:ext cx="8077200" cy="5867400"/>
          </a:xfrm>
        </p:spPr>
        <p:txBody>
          <a:bodyPr/>
          <a:lstStyle/>
          <a:p>
            <a:pPr marL="0" indent="0">
              <a:buNone/>
            </a:pPr>
            <a:r>
              <a:rPr lang="en-US" altLang="en-US" sz="2800" dirty="0" smtClean="0">
                <a:solidFill>
                  <a:srgbClr val="000000"/>
                </a:solidFill>
              </a:rPr>
              <a:t>The objective is to </a:t>
            </a:r>
            <a:r>
              <a:rPr lang="en-US" altLang="en-US" sz="2800" dirty="0">
                <a:solidFill>
                  <a:srgbClr val="000000"/>
                </a:solidFill>
              </a:rPr>
              <a:t>confirm proper </a:t>
            </a:r>
            <a:r>
              <a:rPr lang="en-US" altLang="en-US" sz="2800" dirty="0" smtClean="0">
                <a:solidFill>
                  <a:srgbClr val="000000"/>
                </a:solidFill>
              </a:rPr>
              <a:t>medical clearance </a:t>
            </a:r>
            <a:r>
              <a:rPr lang="en-US" altLang="en-US" sz="2800" dirty="0">
                <a:solidFill>
                  <a:srgbClr val="000000"/>
                </a:solidFill>
              </a:rPr>
              <a:t>and </a:t>
            </a:r>
            <a:r>
              <a:rPr lang="en-US" altLang="en-US" sz="2800" dirty="0" smtClean="0">
                <a:solidFill>
                  <a:srgbClr val="000000"/>
                </a:solidFill>
              </a:rPr>
              <a:t>documentation is received from staff who are absent from work.  </a:t>
            </a:r>
          </a:p>
          <a:p>
            <a:endParaRPr lang="en-US" altLang="en-US" sz="600" dirty="0" smtClean="0">
              <a:solidFill>
                <a:srgbClr val="000000"/>
              </a:solidFill>
            </a:endParaRPr>
          </a:p>
          <a:p>
            <a:pPr lvl="1">
              <a:buFont typeface="Wingdings" panose="05000000000000000000" pitchFamily="2" charset="2"/>
              <a:buChar char="Ø"/>
            </a:pPr>
            <a:r>
              <a:rPr lang="en-US" altLang="en-US" sz="2600" dirty="0" smtClean="0">
                <a:solidFill>
                  <a:srgbClr val="000000"/>
                </a:solidFill>
              </a:rPr>
              <a:t>Depending on absence, certain medical clearance is needed to return to work</a:t>
            </a:r>
          </a:p>
          <a:p>
            <a:pPr lvl="1">
              <a:buFont typeface="Wingdings" panose="05000000000000000000" pitchFamily="2" charset="2"/>
              <a:buChar char="Ø"/>
            </a:pPr>
            <a:endParaRPr lang="en-US" altLang="en-US" sz="200" dirty="0" smtClean="0">
              <a:solidFill>
                <a:srgbClr val="000000"/>
              </a:solidFill>
            </a:endParaRPr>
          </a:p>
          <a:p>
            <a:pPr lvl="1">
              <a:buFont typeface="Wingdings" panose="05000000000000000000" pitchFamily="2" charset="2"/>
              <a:buChar char="Ø"/>
            </a:pPr>
            <a:r>
              <a:rPr lang="en-US" altLang="en-US" sz="2600" dirty="0" smtClean="0">
                <a:solidFill>
                  <a:srgbClr val="000000"/>
                </a:solidFill>
              </a:rPr>
              <a:t>Depending on absence, certain documentation is needed to return to work</a:t>
            </a:r>
          </a:p>
          <a:p>
            <a:pPr marL="0" indent="0">
              <a:buNone/>
            </a:pPr>
            <a:endParaRPr lang="en-US" altLang="en-US" sz="3600" dirty="0" smtClean="0"/>
          </a:p>
          <a:p>
            <a:endParaRPr lang="en-US" altLang="en-US" dirty="0" smtClean="0"/>
          </a:p>
        </p:txBody>
      </p:sp>
      <p:sp>
        <p:nvSpPr>
          <p:cNvPr id="4" name="Rectangle 2"/>
          <p:cNvSpPr txBox="1">
            <a:spLocks noChangeArrowheads="1"/>
          </p:cNvSpPr>
          <p:nvPr/>
        </p:nvSpPr>
        <p:spPr bwMode="auto">
          <a:xfrm>
            <a:off x="482600" y="266700"/>
            <a:ext cx="7023100"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smtClean="0">
                <a:solidFill>
                  <a:srgbClr val="000000"/>
                </a:solidFill>
                <a:ea typeface="+mj-ea"/>
                <a:cs typeface="+mj-cs"/>
              </a:rPr>
              <a:t>Objective</a:t>
            </a:r>
            <a:endParaRPr lang="en-US" sz="4000" b="1" dirty="0">
              <a:solidFill>
                <a:srgbClr val="000000"/>
              </a:solidFill>
              <a:ea typeface="+mj-ea"/>
              <a:cs typeface="+mj-cs"/>
            </a:endParaRPr>
          </a:p>
        </p:txBody>
      </p:sp>
    </p:spTree>
    <p:extLst>
      <p:ext uri="{BB962C8B-B14F-4D97-AF65-F5344CB8AC3E}">
        <p14:creationId xmlns:p14="http://schemas.microsoft.com/office/powerpoint/2010/main" val="105943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511175" y="1323975"/>
            <a:ext cx="8077200" cy="5867400"/>
          </a:xfrm>
        </p:spPr>
        <p:txBody>
          <a:bodyPr/>
          <a:lstStyle/>
          <a:p>
            <a:pPr marL="0" indent="0">
              <a:buNone/>
            </a:pPr>
            <a:r>
              <a:rPr lang="en-US" altLang="en-US" sz="2800" dirty="0" smtClean="0">
                <a:solidFill>
                  <a:srgbClr val="000000"/>
                </a:solidFill>
              </a:rPr>
              <a:t>When an employee absence is less than five consecutive work days, certification is needed.  </a:t>
            </a:r>
          </a:p>
          <a:p>
            <a:endParaRPr lang="en-US" altLang="en-US" sz="600" dirty="0" smtClean="0">
              <a:solidFill>
                <a:srgbClr val="000000"/>
              </a:solidFill>
            </a:endParaRPr>
          </a:p>
          <a:p>
            <a:pPr lvl="1">
              <a:buFont typeface="Wingdings" panose="05000000000000000000" pitchFamily="2" charset="2"/>
              <a:buChar char="Ø"/>
            </a:pPr>
            <a:r>
              <a:rPr lang="en-US" altLang="en-US" sz="2400" dirty="0" smtClean="0">
                <a:solidFill>
                  <a:srgbClr val="000000"/>
                </a:solidFill>
              </a:rPr>
              <a:t>The employee should report the </a:t>
            </a:r>
            <a:r>
              <a:rPr lang="en-US" altLang="en-US" sz="2400" dirty="0" smtClean="0">
                <a:solidFill>
                  <a:srgbClr val="000000"/>
                </a:solidFill>
              </a:rPr>
              <a:t>absence two hours before start time, but </a:t>
            </a:r>
            <a:r>
              <a:rPr lang="en-US" altLang="en-US" sz="2400" dirty="0" smtClean="0">
                <a:solidFill>
                  <a:srgbClr val="000000"/>
                </a:solidFill>
              </a:rPr>
              <a:t>no later than one hour after start time</a:t>
            </a:r>
          </a:p>
          <a:p>
            <a:pPr lvl="1">
              <a:buFont typeface="Wingdings" panose="05000000000000000000" pitchFamily="2" charset="2"/>
              <a:buChar char="Ø"/>
            </a:pPr>
            <a:r>
              <a:rPr lang="en-US" altLang="en-US" sz="2400" dirty="0" smtClean="0">
                <a:solidFill>
                  <a:srgbClr val="000000"/>
                </a:solidFill>
              </a:rPr>
              <a:t>The Manager </a:t>
            </a:r>
            <a:r>
              <a:rPr lang="en-US" altLang="en-US" sz="2400" dirty="0" smtClean="0">
                <a:solidFill>
                  <a:srgbClr val="000000"/>
                </a:solidFill>
              </a:rPr>
              <a:t>should </a:t>
            </a:r>
            <a:r>
              <a:rPr lang="en-US" altLang="en-US" sz="2400" dirty="0" smtClean="0">
                <a:solidFill>
                  <a:srgbClr val="000000"/>
                </a:solidFill>
              </a:rPr>
              <a:t>document absences on the Absence/Tardy/FMLA Log</a:t>
            </a:r>
          </a:p>
          <a:p>
            <a:pPr lvl="1">
              <a:buFont typeface="Wingdings" panose="05000000000000000000" pitchFamily="2" charset="2"/>
              <a:buChar char="Ø"/>
            </a:pPr>
            <a:r>
              <a:rPr lang="en-US" altLang="en-US" sz="2400" dirty="0">
                <a:solidFill>
                  <a:srgbClr val="000000"/>
                </a:solidFill>
              </a:rPr>
              <a:t>E</a:t>
            </a:r>
            <a:r>
              <a:rPr lang="en-US" altLang="en-US" sz="2400" dirty="0" smtClean="0">
                <a:solidFill>
                  <a:srgbClr val="000000"/>
                </a:solidFill>
              </a:rPr>
              <a:t>mployee </a:t>
            </a:r>
            <a:r>
              <a:rPr lang="en-US" altLang="en-US" sz="2400" dirty="0" smtClean="0">
                <a:solidFill>
                  <a:srgbClr val="000000"/>
                </a:solidFill>
              </a:rPr>
              <a:t>completes the Certification/Request of Absence for Illness, Family Illness, New </a:t>
            </a:r>
            <a:r>
              <a:rPr lang="en-US" altLang="en-US" sz="2400" dirty="0" smtClean="0">
                <a:solidFill>
                  <a:srgbClr val="000000"/>
                </a:solidFill>
              </a:rPr>
              <a:t>Child</a:t>
            </a:r>
          </a:p>
          <a:p>
            <a:pPr lvl="1">
              <a:buFont typeface="Wingdings" panose="05000000000000000000" pitchFamily="2" charset="2"/>
              <a:buChar char="Ø"/>
            </a:pPr>
            <a:r>
              <a:rPr lang="en-US" altLang="en-US" sz="2400" dirty="0" smtClean="0">
                <a:solidFill>
                  <a:srgbClr val="000000"/>
                </a:solidFill>
              </a:rPr>
              <a:t>Managers </a:t>
            </a:r>
            <a:r>
              <a:rPr lang="en-US" altLang="en-US" sz="2400" dirty="0" smtClean="0">
                <a:solidFill>
                  <a:srgbClr val="000000"/>
                </a:solidFill>
              </a:rPr>
              <a:t>should provide FMLA to staff who are admitted overnight in hospital, require two treatments per year or periodic flare-ups preventing normal activities </a:t>
            </a:r>
          </a:p>
          <a:p>
            <a:pPr marL="0" indent="0">
              <a:buNone/>
            </a:pPr>
            <a:endParaRPr lang="en-US" altLang="en-US" sz="3600" dirty="0" smtClean="0"/>
          </a:p>
          <a:p>
            <a:endParaRPr lang="en-US" altLang="en-US" dirty="0" smtClean="0"/>
          </a:p>
        </p:txBody>
      </p:sp>
      <p:sp>
        <p:nvSpPr>
          <p:cNvPr id="4" name="Rectangle 2"/>
          <p:cNvSpPr txBox="1">
            <a:spLocks noChangeArrowheads="1"/>
          </p:cNvSpPr>
          <p:nvPr/>
        </p:nvSpPr>
        <p:spPr bwMode="auto">
          <a:xfrm>
            <a:off x="482600" y="266700"/>
            <a:ext cx="7023100"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smtClean="0">
                <a:solidFill>
                  <a:srgbClr val="000000"/>
                </a:solidFill>
                <a:ea typeface="+mj-ea"/>
                <a:cs typeface="+mj-cs"/>
              </a:rPr>
              <a:t>Illness - Less than five days</a:t>
            </a:r>
            <a:endParaRPr lang="en-US" sz="4000" b="1" dirty="0">
              <a:solidFill>
                <a:srgbClr val="000000"/>
              </a:solidFill>
              <a:ea typeface="+mj-ea"/>
              <a:cs typeface="+mj-cs"/>
            </a:endParaRPr>
          </a:p>
        </p:txBody>
      </p:sp>
    </p:spTree>
    <p:extLst>
      <p:ext uri="{BB962C8B-B14F-4D97-AF65-F5344CB8AC3E}">
        <p14:creationId xmlns:p14="http://schemas.microsoft.com/office/powerpoint/2010/main" val="1455613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82600" y="266700"/>
            <a:ext cx="7023100"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smtClean="0">
                <a:solidFill>
                  <a:srgbClr val="000000"/>
                </a:solidFill>
                <a:ea typeface="+mj-ea"/>
                <a:cs typeface="+mj-cs"/>
              </a:rPr>
              <a:t>Certification of Illness Form</a:t>
            </a:r>
            <a:endParaRPr lang="en-US" sz="4000" b="1" dirty="0">
              <a:solidFill>
                <a:srgbClr val="000000"/>
              </a:solidFill>
              <a:ea typeface="+mj-ea"/>
              <a:cs typeface="+mj-cs"/>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2611" y="1152525"/>
            <a:ext cx="7858778" cy="4600576"/>
          </a:xfrm>
        </p:spPr>
      </p:pic>
    </p:spTree>
    <p:extLst>
      <p:ext uri="{BB962C8B-B14F-4D97-AF65-F5344CB8AC3E}">
        <p14:creationId xmlns:p14="http://schemas.microsoft.com/office/powerpoint/2010/main" val="184161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82599" y="266700"/>
            <a:ext cx="7394575"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smtClean="0">
                <a:solidFill>
                  <a:srgbClr val="000000"/>
                </a:solidFill>
                <a:ea typeface="+mj-ea"/>
                <a:cs typeface="+mj-cs"/>
              </a:rPr>
              <a:t>Certification of Illness Form - </a:t>
            </a:r>
            <a:r>
              <a:rPr lang="en-US" sz="4000" b="1" dirty="0" err="1" smtClean="0">
                <a:solidFill>
                  <a:srgbClr val="000000"/>
                </a:solidFill>
                <a:ea typeface="+mj-ea"/>
                <a:cs typeface="+mj-cs"/>
              </a:rPr>
              <a:t>cont</a:t>
            </a:r>
            <a:endParaRPr lang="en-US" sz="4000" b="1" dirty="0">
              <a:solidFill>
                <a:srgbClr val="000000"/>
              </a:solidFill>
              <a:ea typeface="+mj-ea"/>
              <a:cs typeface="+mj-cs"/>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4996" y="1181100"/>
            <a:ext cx="7774007" cy="4525963"/>
          </a:xfrm>
        </p:spPr>
      </p:pic>
    </p:spTree>
    <p:extLst>
      <p:ext uri="{BB962C8B-B14F-4D97-AF65-F5344CB8AC3E}">
        <p14:creationId xmlns:p14="http://schemas.microsoft.com/office/powerpoint/2010/main" val="2878160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511175" y="1323975"/>
            <a:ext cx="8077200" cy="5867400"/>
          </a:xfrm>
        </p:spPr>
        <p:txBody>
          <a:bodyPr/>
          <a:lstStyle/>
          <a:p>
            <a:pPr marL="0" indent="0">
              <a:buNone/>
            </a:pPr>
            <a:r>
              <a:rPr lang="en-US" altLang="en-US" sz="2800" dirty="0" smtClean="0">
                <a:solidFill>
                  <a:srgbClr val="000000"/>
                </a:solidFill>
              </a:rPr>
              <a:t>When an employee is absent more than five consecutive work days for illness, injury or surgery, certification and medical clearance is needed.  </a:t>
            </a:r>
          </a:p>
          <a:p>
            <a:endParaRPr lang="en-US" altLang="en-US" sz="600" dirty="0" smtClean="0">
              <a:solidFill>
                <a:srgbClr val="000000"/>
              </a:solidFill>
            </a:endParaRPr>
          </a:p>
          <a:p>
            <a:pPr lvl="1">
              <a:buFont typeface="Wingdings" panose="05000000000000000000" pitchFamily="2" charset="2"/>
              <a:buChar char="Ø"/>
            </a:pPr>
            <a:r>
              <a:rPr lang="en-US" altLang="en-US" sz="2600" dirty="0">
                <a:solidFill>
                  <a:srgbClr val="000000"/>
                </a:solidFill>
              </a:rPr>
              <a:t>The employee should report the absence as soon as possible, but no later than one hour after start time</a:t>
            </a:r>
          </a:p>
          <a:p>
            <a:pPr lvl="1">
              <a:buFont typeface="Wingdings" panose="05000000000000000000" pitchFamily="2" charset="2"/>
              <a:buChar char="Ø"/>
            </a:pPr>
            <a:r>
              <a:rPr lang="en-US" altLang="en-US" sz="2600" dirty="0" smtClean="0">
                <a:solidFill>
                  <a:srgbClr val="000000"/>
                </a:solidFill>
              </a:rPr>
              <a:t>Employee is </a:t>
            </a:r>
            <a:r>
              <a:rPr lang="en-US" altLang="en-US" sz="2600" dirty="0">
                <a:solidFill>
                  <a:srgbClr val="000000"/>
                </a:solidFill>
              </a:rPr>
              <a:t>required to submit </a:t>
            </a:r>
            <a:r>
              <a:rPr lang="en-US" altLang="en-US" sz="2600" dirty="0" smtClean="0">
                <a:solidFill>
                  <a:srgbClr val="000000"/>
                </a:solidFill>
              </a:rPr>
              <a:t>to supervisor written documentation by the 3</a:t>
            </a:r>
            <a:r>
              <a:rPr lang="en-US" altLang="en-US" sz="2600" baseline="30000" dirty="0" smtClean="0">
                <a:solidFill>
                  <a:srgbClr val="000000"/>
                </a:solidFill>
              </a:rPr>
              <a:t>rd</a:t>
            </a:r>
            <a:r>
              <a:rPr lang="en-US" altLang="en-US" sz="2600" dirty="0" smtClean="0">
                <a:solidFill>
                  <a:srgbClr val="000000"/>
                </a:solidFill>
              </a:rPr>
              <a:t> day to explain absence</a:t>
            </a:r>
          </a:p>
          <a:p>
            <a:pPr lvl="1">
              <a:buFont typeface="Wingdings" panose="05000000000000000000" pitchFamily="2" charset="2"/>
              <a:buChar char="Ø"/>
            </a:pPr>
            <a:endParaRPr lang="en-US" altLang="en-US" sz="200" dirty="0" smtClean="0">
              <a:solidFill>
                <a:srgbClr val="000000"/>
              </a:solidFill>
            </a:endParaRPr>
          </a:p>
          <a:p>
            <a:pPr lvl="1">
              <a:buFont typeface="Wingdings" panose="05000000000000000000" pitchFamily="2" charset="2"/>
              <a:buChar char="Ø"/>
            </a:pPr>
            <a:r>
              <a:rPr lang="en-US" altLang="en-US" sz="2600" dirty="0" smtClean="0">
                <a:solidFill>
                  <a:srgbClr val="000000"/>
                </a:solidFill>
              </a:rPr>
              <a:t>The Absence/Tardy/FMLA and Certification of Illness must be completed</a:t>
            </a:r>
          </a:p>
          <a:p>
            <a:pPr marL="457200" lvl="1" indent="0">
              <a:buNone/>
            </a:pPr>
            <a:endParaRPr lang="en-US" altLang="en-US" sz="2600" dirty="0" smtClean="0">
              <a:solidFill>
                <a:srgbClr val="000000"/>
              </a:solidFill>
            </a:endParaRPr>
          </a:p>
          <a:p>
            <a:pPr marL="0" indent="0">
              <a:buNone/>
            </a:pPr>
            <a:endParaRPr lang="en-US" altLang="en-US" sz="3600" dirty="0" smtClean="0"/>
          </a:p>
          <a:p>
            <a:endParaRPr lang="en-US" altLang="en-US" dirty="0" smtClean="0"/>
          </a:p>
        </p:txBody>
      </p:sp>
      <p:sp>
        <p:nvSpPr>
          <p:cNvPr id="4" name="Rectangle 2"/>
          <p:cNvSpPr txBox="1">
            <a:spLocks noChangeArrowheads="1"/>
          </p:cNvSpPr>
          <p:nvPr/>
        </p:nvSpPr>
        <p:spPr bwMode="auto">
          <a:xfrm>
            <a:off x="482600" y="266700"/>
            <a:ext cx="7023100"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smtClean="0">
                <a:solidFill>
                  <a:srgbClr val="000000"/>
                </a:solidFill>
                <a:ea typeface="+mj-ea"/>
                <a:cs typeface="+mj-cs"/>
              </a:rPr>
              <a:t>Illness – more than five days</a:t>
            </a:r>
            <a:endParaRPr lang="en-US" sz="4000" b="1" dirty="0">
              <a:solidFill>
                <a:srgbClr val="000000"/>
              </a:solidFill>
              <a:ea typeface="+mj-ea"/>
              <a:cs typeface="+mj-cs"/>
            </a:endParaRPr>
          </a:p>
        </p:txBody>
      </p:sp>
    </p:spTree>
    <p:extLst>
      <p:ext uri="{BB962C8B-B14F-4D97-AF65-F5344CB8AC3E}">
        <p14:creationId xmlns:p14="http://schemas.microsoft.com/office/powerpoint/2010/main" val="233840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82600" y="266700"/>
            <a:ext cx="7023100"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smtClean="0">
                <a:solidFill>
                  <a:srgbClr val="000000"/>
                </a:solidFill>
                <a:ea typeface="+mj-ea"/>
                <a:cs typeface="+mj-cs"/>
              </a:rPr>
              <a:t>Absence/Tardy/FMLA Log</a:t>
            </a:r>
            <a:endParaRPr lang="en-US" sz="4000" b="1" dirty="0">
              <a:solidFill>
                <a:srgbClr val="000000"/>
              </a:solidFill>
              <a:ea typeface="+mj-ea"/>
              <a:cs typeface="+mj-cs"/>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4850" y="1171575"/>
            <a:ext cx="8067675" cy="4610100"/>
          </a:xfrm>
        </p:spPr>
      </p:pic>
    </p:spTree>
    <p:extLst>
      <p:ext uri="{BB962C8B-B14F-4D97-AF65-F5344CB8AC3E}">
        <p14:creationId xmlns:p14="http://schemas.microsoft.com/office/powerpoint/2010/main" val="2148987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E02F034B8BF54BAE9AA0D60582A4B6" ma:contentTypeVersion="15" ma:contentTypeDescription="Create a new document." ma:contentTypeScope="" ma:versionID="eee16c4b0a70e0305c26db6321992320">
  <xsd:schema xmlns:xsd="http://www.w3.org/2001/XMLSchema" xmlns:xs="http://www.w3.org/2001/XMLSchema" xmlns:p="http://schemas.microsoft.com/office/2006/metadata/properties" xmlns:ns2="8bf10d84-95c4-446b-a6dc-317de1800774" xmlns:ns3="b523212d-ee6b-416a-b870-f85da76adb72" xmlns:ns4="a038a585-4f1b-4b82-9716-f9d38f63b763" targetNamespace="http://schemas.microsoft.com/office/2006/metadata/properties" ma:root="true" ma:fieldsID="1385811ed7e0e77f498314b8be9c91f1" ns2:_="" ns3:_="" ns4:_="">
    <xsd:import namespace="8bf10d84-95c4-446b-a6dc-317de1800774"/>
    <xsd:import namespace="b523212d-ee6b-416a-b870-f85da76adb72"/>
    <xsd:import namespace="a038a585-4f1b-4b82-9716-f9d38f63b76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4:SharedWithUsers" minOccurs="0"/>
                <xsd:element ref="ns4: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10d84-95c4-446b-a6dc-317de18007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22e4ffc-addb-439b-972d-eea4499adee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23212d-ee6b-416a-b870-f85da76adb7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c9a4619-c281-4fc8-b204-49f0b9119d60}" ma:internalName="TaxCatchAll" ma:showField="CatchAllData" ma:web="b523212d-ee6b-416a-b870-f85da76adb7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38a585-4f1b-4b82-9716-f9d38f63b76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523212d-ee6b-416a-b870-f85da76adb72" xsi:nil="true"/>
    <lcf76f155ced4ddcb4097134ff3c332f xmlns="8bf10d84-95c4-446b-a6dc-317de18007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BDF9A3-4311-4CE3-B338-4DCC1BFCC8A2}"/>
</file>

<file path=customXml/itemProps2.xml><?xml version="1.0" encoding="utf-8"?>
<ds:datastoreItem xmlns:ds="http://schemas.openxmlformats.org/officeDocument/2006/customXml" ds:itemID="{C872B304-F2E9-42F9-9FB5-EE857F6C2F8B}"/>
</file>

<file path=customXml/itemProps3.xml><?xml version="1.0" encoding="utf-8"?>
<ds:datastoreItem xmlns:ds="http://schemas.openxmlformats.org/officeDocument/2006/customXml" ds:itemID="{D0AD9FC5-C21E-4963-A493-00566086EE1D}"/>
</file>

<file path=docProps/app.xml><?xml version="1.0" encoding="utf-8"?>
<Properties xmlns="http://schemas.openxmlformats.org/officeDocument/2006/extended-properties" xmlns:vt="http://schemas.openxmlformats.org/officeDocument/2006/docPropsVTypes">
  <Template>2014 Cafe LA Presentation template</Template>
  <TotalTime>1897</TotalTime>
  <Words>1563</Words>
  <Application>Microsoft Office PowerPoint</Application>
  <PresentationFormat>On-screen Show (4:3)</PresentationFormat>
  <Paragraphs>145</Paragraphs>
  <Slides>16</Slides>
  <Notes>16</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2014 Cafe LA Presentation template</vt:lpstr>
      <vt:lpstr>1_2014 Cafe LA Presentation template</vt:lpstr>
      <vt:lpstr>2_2014 Cafe LA Presentation template</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LAUSD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LAUSD</dc:creator>
  <cp:lastModifiedBy>Windows 7 pro X64</cp:lastModifiedBy>
  <cp:revision>141</cp:revision>
  <cp:lastPrinted>2015-12-02T14:24:30Z</cp:lastPrinted>
  <dcterms:created xsi:type="dcterms:W3CDTF">2014-05-05T14:23:24Z</dcterms:created>
  <dcterms:modified xsi:type="dcterms:W3CDTF">2015-12-02T20:43:52Z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0x0101004EE02F034B8BF54BAE9AA0D60582A4B6</vt:lpwstr>
  </property>
</Properties>
</file>